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1.svg" ContentType="image/svg+xml"/>
  <Override PartName="/ppt/media/image13.svg" ContentType="image/svg+xml"/>
  <Override PartName="/ppt/media/image15.svg" ContentType="image/svg+xml"/>
  <Override PartName="/ppt/media/image37.svg" ContentType="image/svg+xml"/>
  <Override PartName="/ppt/media/image39.svg" ContentType="image/svg+xml"/>
  <Override PartName="/ppt/media/image41.svg" ContentType="image/svg+xml"/>
  <Override PartName="/ppt/media/image43.svg" ContentType="image/svg+xml"/>
  <Override PartName="/ppt/media/image45.svg" ContentType="image/svg+xml"/>
  <Override PartName="/ppt/media/image47.svg" ContentType="image/svg+xml"/>
  <Override PartName="/ppt/media/image49.svg" ContentType="image/svg+xml"/>
  <Override PartName="/ppt/media/image51.svg" ContentType="image/svg+xml"/>
  <Override PartName="/ppt/media/image53.svg" ContentType="image/svg+xml"/>
  <Override PartName="/ppt/media/image55.svg" ContentType="image/svg+xml"/>
  <Override PartName="/ppt/media/image57.svg" ContentType="image/svg+xml"/>
  <Override PartName="/ppt/media/image59.svg" ContentType="image/svg+xml"/>
  <Override PartName="/ppt/media/image6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56" r:id="rId3"/>
    <p:sldId id="257" r:id="rId4"/>
    <p:sldId id="1324" r:id="rId5"/>
    <p:sldId id="1322" r:id="rId6"/>
    <p:sldId id="1369" r:id="rId8"/>
    <p:sldId id="1336" r:id="rId9"/>
    <p:sldId id="1318" r:id="rId10"/>
    <p:sldId id="1319" r:id="rId11"/>
    <p:sldId id="1325" r:id="rId12"/>
    <p:sldId id="1326" r:id="rId13"/>
    <p:sldId id="1327" r:id="rId14"/>
    <p:sldId id="1321" r:id="rId15"/>
    <p:sldId id="1401" r:id="rId16"/>
    <p:sldId id="1400" r:id="rId17"/>
    <p:sldId id="1370" r:id="rId18"/>
    <p:sldId id="1323" r:id="rId19"/>
    <p:sldId id="1329" r:id="rId20"/>
    <p:sldId id="1328" r:id="rId21"/>
    <p:sldId id="1330" r:id="rId22"/>
    <p:sldId id="1331" r:id="rId23"/>
    <p:sldId id="1352" r:id="rId24"/>
    <p:sldId id="1332" r:id="rId25"/>
    <p:sldId id="1334" r:id="rId26"/>
    <p:sldId id="1335" r:id="rId27"/>
    <p:sldId id="1341" r:id="rId28"/>
    <p:sldId id="1353" r:id="rId29"/>
    <p:sldId id="1355" r:id="rId30"/>
    <p:sldId id="1357" r:id="rId31"/>
    <p:sldId id="1356" r:id="rId32"/>
    <p:sldId id="1342" r:id="rId33"/>
    <p:sldId id="1358" r:id="rId34"/>
    <p:sldId id="1339" r:id="rId35"/>
    <p:sldId id="1344" r:id="rId36"/>
    <p:sldId id="1346" r:id="rId37"/>
    <p:sldId id="258" r:id="rId38"/>
    <p:sldId id="1347" r:id="rId39"/>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u keac" initials="w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908FC"/>
    <a:srgbClr val="C2BEF4"/>
    <a:srgbClr val="E1FDC3"/>
    <a:srgbClr val="C8FC8E"/>
    <a:srgbClr val="B7FD51"/>
    <a:srgbClr val="C50419"/>
    <a:srgbClr val="03277F"/>
    <a:srgbClr val="3DB740"/>
    <a:srgbClr val="F3F3F3"/>
    <a:srgbClr val="0B27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4685"/>
  </p:normalViewPr>
  <p:slideViewPr>
    <p:cSldViewPr snapToGrid="0" snapToObjects="1">
      <p:cViewPr varScale="1">
        <p:scale>
          <a:sx n="104" d="100"/>
          <a:sy n="104" d="100"/>
        </p:scale>
        <p:origin x="10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gs" Target="tags/tag231.xml"/><Relationship Id="rId43" Type="http://schemas.openxmlformats.org/officeDocument/2006/relationships/commentAuthors" Target="commentAuthors.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E9C78C-2021-4B46-AD06-3D796CCE3CC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E54E2E-FE25-4B6D-BFA5-78C48B1C22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安全体系建设的第一步，首先要对公司进行现状</a:t>
            </a:r>
            <a:r>
              <a:rPr lang="zh-CN" altLang="en-US"/>
              <a:t>调研。</a:t>
            </a:r>
            <a:endParaRPr lang="zh-CN" altLang="en-US"/>
          </a:p>
          <a:p>
            <a:r>
              <a:rPr lang="zh-CN" altLang="en-US"/>
              <a:t>为什么要调研，帮助企业，也帮助</a:t>
            </a:r>
            <a:r>
              <a:rPr lang="zh-CN" altLang="en-US"/>
              <a:t>自己，理清需求跟</a:t>
            </a:r>
            <a:r>
              <a:rPr lang="zh-CN" altLang="en-US"/>
              <a:t>状态。</a:t>
            </a:r>
            <a:endParaRPr lang="zh-CN" altLang="en-US"/>
          </a:p>
          <a:p>
            <a:r>
              <a:rPr lang="zh-CN" altLang="en-US"/>
              <a:t>除了很清楚的企业之外，一般处于不知道自己知不知道的状态，然后调研的时候，这种薛定谔状态才会塌缩成</a:t>
            </a:r>
            <a:r>
              <a:rPr lang="en-US" altLang="zh-CN"/>
              <a:t> </a:t>
            </a:r>
            <a:r>
              <a:rPr lang="zh-CN" altLang="en-US"/>
              <a:t>一个确定</a:t>
            </a:r>
            <a:r>
              <a:rPr lang="zh-CN" altLang="en-US"/>
              <a:t>状态。</a:t>
            </a:r>
            <a:endParaRPr lang="zh-CN" altLang="en-US"/>
          </a:p>
          <a:p>
            <a:endParaRPr lang="zh-CN" altLang="en-US"/>
          </a:p>
          <a:p>
            <a:r>
              <a:rPr lang="zh-CN" altLang="en-US"/>
              <a:t>列表的调研内容，比较粗粒度。因为高管只知道这些粗的东西。随着各方面安全建设的进行，具体落地的时候会有更细粒度的调研问题，然后去评估，去</a:t>
            </a:r>
            <a:r>
              <a:rPr lang="zh-CN" altLang="en-US"/>
              <a:t>整改。比如网络是怎样划分的，数据是怎样流转的，某某业务环境的人员办公流程是怎样的等等。但是初期调研了解粗粒度的东西就够了，能够确定建设方案</a:t>
            </a:r>
            <a:r>
              <a:rPr lang="zh-CN" altLang="en-US"/>
              <a:t>了。</a:t>
            </a:r>
            <a:endParaRPr lang="zh-CN" altLang="en-US"/>
          </a:p>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安全体系建设的第一步，首先要对公司进行现状</a:t>
            </a:r>
            <a:r>
              <a:rPr lang="zh-CN" altLang="en-US"/>
              <a:t>调研。</a:t>
            </a:r>
            <a:endParaRPr lang="zh-CN" altLang="en-US"/>
          </a:p>
          <a:p>
            <a:r>
              <a:rPr lang="zh-CN" altLang="en-US"/>
              <a:t>为什么要调研，帮助企业，也帮助</a:t>
            </a:r>
            <a:r>
              <a:rPr lang="zh-CN" altLang="en-US"/>
              <a:t>自己，理清需求跟</a:t>
            </a:r>
            <a:r>
              <a:rPr lang="zh-CN" altLang="en-US"/>
              <a:t>状态。</a:t>
            </a:r>
            <a:endParaRPr lang="zh-CN" altLang="en-US"/>
          </a:p>
          <a:p>
            <a:r>
              <a:rPr lang="zh-CN" altLang="en-US"/>
              <a:t>除了很清楚的企业之外，一般处于不知道自己知不知道的状态，然后调研的时候，这种薛定谔状态才会塌缩成</a:t>
            </a:r>
            <a:r>
              <a:rPr lang="en-US" altLang="zh-CN"/>
              <a:t> </a:t>
            </a:r>
            <a:r>
              <a:rPr lang="zh-CN" altLang="en-US"/>
              <a:t>一个确定</a:t>
            </a:r>
            <a:r>
              <a:rPr lang="zh-CN" altLang="en-US"/>
              <a:t>状态。</a:t>
            </a:r>
            <a:endParaRPr lang="zh-CN" altLang="en-US"/>
          </a:p>
          <a:p>
            <a:endParaRPr lang="zh-CN" altLang="en-US"/>
          </a:p>
          <a:p>
            <a:r>
              <a:rPr lang="zh-CN" altLang="en-US"/>
              <a:t>列表的调研内容，比较粗粒度。因为高管只知道这些粗的东西。随着各方面安全建设的进行，具体落地的时候会有更细粒度的调研问题，然后去评估，去</a:t>
            </a:r>
            <a:r>
              <a:rPr lang="zh-CN" altLang="en-US"/>
              <a:t>整改。比如网络是怎样划分的，数据是怎样流转的，某某业务环境的人员办公流程是怎样的等等。但是初期调研了解粗粒度的东西就够了，能够确定建设方案</a:t>
            </a:r>
            <a:r>
              <a:rPr lang="zh-CN" altLang="en-US"/>
              <a:t>了。</a:t>
            </a:r>
            <a:endParaRPr lang="zh-CN" altLang="en-US"/>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建设方案制定时，还有一个非常重要的方面要考虑。就是法律合规。出现违法问题会非常严重，轻则软件下架，中则通告罚款，而一旦通告通常极大影响股价。重则入狱。法律法规通用的是以网络安全法为代表的网络安全信息保护方向的</a:t>
            </a:r>
            <a:r>
              <a:rPr lang="zh-CN" altLang="en-US"/>
              <a:t>法律。</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除了通用的网络安全法之外，国家对各行业也有特定的法律规定。这里以电商行业举例，电商行业有</a:t>
            </a:r>
            <a:r>
              <a:rPr lang="en-US" altLang="zh-CN"/>
              <a:t>2019</a:t>
            </a:r>
            <a:r>
              <a:rPr lang="zh-CN" altLang="en-US"/>
              <a:t>年开始实行的《电子商务法》。与电商相关联的，还有支付行业的相关法律文件。比如电商的二清</a:t>
            </a:r>
            <a:r>
              <a:rPr lang="zh-CN" altLang="en-US"/>
              <a:t>规定。</a:t>
            </a:r>
            <a:endParaRPr lang="zh-CN" altLang="en-US"/>
          </a:p>
          <a:p>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电商二清，简单解释就是电商平台不能有信息二清及资金二清行为。资金清算属于持牌业务。拼多多崛起后就因二清问题被约谈处罚过，它</a:t>
            </a:r>
            <a:r>
              <a:rPr lang="zh-CN" altLang="en-US"/>
              <a:t>后来花钱买了</a:t>
            </a:r>
            <a:r>
              <a:rPr lang="zh-CN" altLang="en-US"/>
              <a:t>牌照。</a:t>
            </a:r>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现在结合法律法规，跟自己业务的实际情况，我们就可以制作出企业的安全建设方案了。方案中列明公司的安全状态，需求，风险，建设优先级，建设成本等内容，交决策层审批，审批后按意见修改方案或落地</a:t>
            </a:r>
            <a:r>
              <a:rPr lang="zh-CN" altLang="en-US"/>
              <a:t>执行。</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atin typeface="Times New Roman" panose="02020603050405020304" charset="0"/>
                <a:ea typeface="宋体" panose="02010600030101010101" pitchFamily="2" charset="-122"/>
                <a:sym typeface="+mn-ea"/>
              </a:rPr>
              <a:t>技术体系的建设有全面跟完整两个要求。</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全面是指安全各方面的全面，应用安全，数据安全等都要有。</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完整是指各方面的技术链路的完整。每个方面的发现，监控，分析，修复，加固等技术要完整。</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技术体系建设再抽象一下可分为两部分，一个是安全工作本身的技术体系，不需要其他部门参与的，如渗透测试。一个是原有的技术体系的安全改造，如安全开发。</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一般是先落实纯安全技术体系，然后再对开发，运维进行安全培训。</a:t>
            </a:r>
            <a:endParaRPr lang="zh-CN">
              <a:latin typeface="Times New Roman" panose="02020603050405020304" charset="0"/>
              <a:ea typeface="宋体" panose="02010600030101010101" pitchFamily="2" charset="-122"/>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管理在整体安全建设中的比重非常大，安全行业内就讲“三分技术，七分管理”。</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安全管理体系的建设可分为管理制度制定以及安全工作流程落地。</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制度给出明文规定，安全工作流程实现制度的真实落地。</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理论上所有部门的所有工作流 都可以进行安全改造。</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管理制度，可以参照国家法律法规，结合公司的实际进行制定。</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从高优先级的方面开始，伴随着安全建设，逐步覆盖，逐步落地。</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制度跟流程跟实际的业务工作，是紧密结合的。是需要根据公司实际，进行增加或更新的。</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公司引入新的工作内容，需要制定其对应的管理制度及流程，需要加入安全的考量。比如社交平台账号的自媒体推广。比如多个公司的临时工在社交媒体发布不合适言论的案例。</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实际情况中，工作流程的真正实现落地都需要借助技术，借助系统工具才能实现。</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安全运营体系，就是安全相关事务的持续运营。牵涉巨量的沟通，对接，跟进等工作。从安全入场，从第一次调研开始就已经涉及运营工作了。</a:t>
            </a:r>
            <a:endParaRPr lang="zh-CN" altLang="en-US"/>
          </a:p>
          <a:p>
            <a:r>
              <a:rPr lang="zh-CN" altLang="en-US"/>
              <a:t>随着安全建设的进行，安全牵扯的事务越来越多，运营的工作也会越来越多。</a:t>
            </a:r>
            <a:endParaRPr lang="zh-CN" altLang="en-US"/>
          </a:p>
          <a:p>
            <a:r>
              <a:rPr lang="zh-CN" altLang="en-US"/>
              <a:t>运营工作最难的地方，是在建设落地的过程中。去对接、说服、推进的过程。</a:t>
            </a:r>
            <a:endParaRPr lang="zh-CN" altLang="en-US"/>
          </a:p>
          <a:p>
            <a:r>
              <a:rPr lang="zh-CN" altLang="en-US"/>
              <a:t>运营工作量最大的地方，是在建设落地之后。持续使用安全设备、安全系统，处理安全事件。此时会有自动化、简单化、数据化、智能化的效果追求。</a:t>
            </a:r>
            <a:endParaRPr lang="zh-CN" altLang="en-US"/>
          </a:p>
          <a:p>
            <a:r>
              <a:rPr lang="zh-CN" altLang="en-US"/>
              <a:t>实际过程中技术，管理，跟运营是紧密结合的，没有先后顺序。然后实际安全工作的划分，有的内容也没办法按技术，管理，运营划分的这么</a:t>
            </a:r>
            <a:r>
              <a:rPr lang="zh-CN" altLang="en-US"/>
              <a:t>清晰。</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根据出具的安全建设方案，我们实际落地的时候，按照应用安全，基础安全等拆分，有顺序有优先级的落地。这四个方面，是公司最基础的安全方面。</a:t>
            </a:r>
          </a:p>
          <a:p>
            <a:r>
              <a:t>按照前文的指导，他们各自都有各自的技术，管理，运营。</a:t>
            </a:r>
          </a:p>
          <a:p>
            <a:r>
              <a:t>本次分享就只大体讲这4各方面的建设落地。</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技术的需求</a:t>
            </a:r>
            <a:r>
              <a:rPr lang="zh-CN" altLang="en-US">
                <a:sym typeface="+mn-ea"/>
              </a:rPr>
              <a:t>痛点：</a:t>
            </a:r>
            <a:endParaRPr lang="zh-CN" altLang="en-US">
              <a:sym typeface="+mn-ea"/>
            </a:endParaRPr>
          </a:p>
          <a:p>
            <a:r>
              <a:rPr lang="zh-CN" altLang="en-US">
                <a:sym typeface="+mn-ea"/>
              </a:rPr>
              <a:t>管理的需求</a:t>
            </a:r>
            <a:r>
              <a:rPr lang="zh-CN" altLang="en-US">
                <a:sym typeface="+mn-ea"/>
              </a:rPr>
              <a:t>痛点：</a:t>
            </a:r>
            <a:endParaRPr lang="zh-CN" altLang="en-US">
              <a:sym typeface="+mn-ea"/>
            </a:endParaRPr>
          </a:p>
          <a:p>
            <a:r>
              <a:rPr lang="zh-CN" altLang="en-US">
                <a:sym typeface="+mn-ea"/>
              </a:rPr>
              <a:t>运营的需求</a:t>
            </a:r>
            <a:r>
              <a:rPr lang="zh-CN" altLang="en-US">
                <a:sym typeface="+mn-ea"/>
              </a:rPr>
              <a:t>痛点：</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应用安全的保护对象是应用系统，应用系统有各种表现形式，如Web、APP、小程序、客户端、系统等。应用安全就是围绕着这些应用的安全建设工作。</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基础安全，没有统一的定义。我这里将支撑应用系统的一切统称为基础安全。</a:t>
            </a:r>
            <a:endParaRPr lang="zh-CN" altLang="en-US">
              <a:sym typeface="+mn-ea"/>
            </a:endParaRPr>
          </a:p>
          <a:p>
            <a:r>
              <a:rPr lang="zh-CN" altLang="en-US">
                <a:sym typeface="+mn-ea"/>
              </a:rPr>
              <a:t>基础安全的保护对象，是公司的基础资源及基础服务。会消耗的叫基础资源，不会消耗的叫基础服务。基础服务只按时间计费。基础资源有服务器、域名、ip等，基础服务有网络、数据库等。黑客可通过应用间接攻击或互联网直接攻击公司的基础资源或基础服务，因此需要进行基础安全建设。</a:t>
            </a:r>
            <a:endParaRPr lang="zh-CN" altLang="en-US"/>
          </a:p>
          <a:p>
            <a:r>
              <a:rPr lang="zh-CN" altLang="en-US">
                <a:sym typeface="+mn-ea"/>
              </a:rPr>
              <a:t>互联网出入口的相关资源及服务首先需要进行基础安全建设，其次是内网。</a:t>
            </a:r>
            <a:endParaRPr lang="zh-CN" altLang="en-US"/>
          </a:p>
          <a:p>
            <a:r>
              <a:rPr lang="zh-CN" altLang="en-US">
                <a:sym typeface="+mn-ea"/>
              </a:rPr>
              <a:t>基础安全建设中公有云及私有云的异同分别是</a:t>
            </a:r>
            <a:endParaRPr lang="zh-CN" altLang="en-US"/>
          </a:p>
          <a:p>
            <a:r>
              <a:rPr lang="zh-CN" altLang="en-US">
                <a:sym typeface="+mn-ea"/>
              </a:rPr>
              <a:t>异：公有云存在资源过期问题，私有云不存在过期问题。公有云在硬件层没有实现隔离，私有云在硬件层面实现了隔离。私有云可在硬件层面实现安全加固，公有云硬件层面安全是统一的。</a:t>
            </a:r>
            <a:endParaRPr lang="zh-CN" altLang="en-US"/>
          </a:p>
          <a:p>
            <a:r>
              <a:rPr lang="zh-CN" altLang="en-US">
                <a:sym typeface="+mn-ea"/>
              </a:rPr>
              <a:t>同：在技术体系及管理体系可进行的安全建设都是相同的。如监控，如HIDS，如操作审计，如权限管理。</a:t>
            </a:r>
            <a:endParaRPr lang="zh-CN" altLang="en-US">
              <a:sym typeface="+mn-ea"/>
            </a:endParaRPr>
          </a:p>
          <a:p>
            <a:endParaRPr lang="zh-CN" altLang="en-US"/>
          </a:p>
          <a:p>
            <a:r>
              <a:rPr lang="zh-CN" altLang="en-US"/>
              <a:t>围绕着生命周期展开，理念空白。</a:t>
            </a:r>
            <a:r>
              <a:rPr lang="zh-CN" altLang="en-US">
                <a:sym typeface="+mn-ea"/>
              </a:rPr>
              <a:t>有人将云那一块单拿出去，</a:t>
            </a:r>
            <a:r>
              <a:rPr lang="zh-CN" altLang="en-US">
                <a:sym typeface="+mn-ea"/>
              </a:rPr>
              <a:t>单独有云安全跟云原生的安全理念。</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技术的需求</a:t>
            </a:r>
            <a:r>
              <a:rPr lang="zh-CN" altLang="en-US">
                <a:sym typeface="+mn-ea"/>
              </a:rPr>
              <a:t>痛点：</a:t>
            </a:r>
            <a:endParaRPr lang="zh-CN" altLang="en-US">
              <a:sym typeface="+mn-ea"/>
            </a:endParaRPr>
          </a:p>
          <a:p>
            <a:r>
              <a:rPr lang="zh-CN" altLang="en-US">
                <a:sym typeface="+mn-ea"/>
              </a:rPr>
              <a:t>管理的需求</a:t>
            </a:r>
            <a:r>
              <a:rPr lang="zh-CN" altLang="en-US">
                <a:sym typeface="+mn-ea"/>
              </a:rPr>
              <a:t>痛点：</a:t>
            </a:r>
            <a:endParaRPr lang="zh-CN" altLang="en-US">
              <a:sym typeface="+mn-ea"/>
            </a:endParaRPr>
          </a:p>
          <a:p>
            <a:r>
              <a:rPr lang="zh-CN" altLang="en-US">
                <a:sym typeface="+mn-ea"/>
              </a:rPr>
              <a:t>运营的需求</a:t>
            </a:r>
            <a:r>
              <a:rPr lang="zh-CN" altLang="en-US">
                <a:sym typeface="+mn-ea"/>
              </a:rPr>
              <a:t>痛点：</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办公安全的保护对象，是公司的一切。内鬼行为，不安全的办公行为可能导致公司各方面的损失。理论上任何公司都需要办公安全。</a:t>
            </a:r>
            <a:endParaRPr lang="zh-CN" altLang="en-US"/>
          </a:p>
          <a:p>
            <a:r>
              <a:rPr lang="zh-CN" altLang="en-US">
                <a:sym typeface="+mn-ea"/>
              </a:rPr>
              <a:t>办公安全聚焦于日常办公的工作流及公司员工。对日常办公的相关事务进行保护。</a:t>
            </a:r>
            <a:endParaRPr lang="zh-CN" altLang="en-US">
              <a:sym typeface="+mn-ea"/>
            </a:endParaRPr>
          </a:p>
          <a:p>
            <a:r>
              <a:rPr lang="zh-CN" altLang="en-US">
                <a:sym typeface="+mn-ea"/>
              </a:rPr>
              <a:t>高精尖，高端制造等行业，办公安全的重要性比互联网行业更大。因为</a:t>
            </a:r>
            <a:r>
              <a:rPr lang="en-US" altLang="zh-CN">
                <a:sym typeface="+mn-ea"/>
              </a:rPr>
              <a:t>XXX</a:t>
            </a:r>
            <a:endParaRPr lang="en-US" altLang="zh-CN">
              <a:sym typeface="+mn-ea"/>
            </a:endParaRPr>
          </a:p>
          <a:p>
            <a:endParaRPr lang="en-US" altLang="zh-CN">
              <a:sym typeface="+mn-ea"/>
            </a:endParaRPr>
          </a:p>
          <a:p>
            <a:r>
              <a:rPr lang="zh-CN" altLang="en-US">
                <a:sym typeface="+mn-ea"/>
              </a:rPr>
              <a:t>办公环境安全（网络、</a:t>
            </a:r>
            <a:r>
              <a:rPr lang="zh-CN" altLang="en-US">
                <a:sym typeface="+mn-ea"/>
              </a:rPr>
              <a:t>终端）、办公系统安全、办公工作流安全、员工安全、行为安全、身份权限安全</a:t>
            </a:r>
            <a:endParaRPr lang="zh-CN" altLang="en-US"/>
          </a:p>
          <a:p>
            <a:endParaRPr lang="zh-CN" altLang="en-US"/>
          </a:p>
          <a:p>
            <a:r>
              <a:rPr lang="zh-CN" altLang="en-US">
                <a:sym typeface="+mn-ea"/>
              </a:rPr>
              <a:t>办公安全的理念有零信任。但是</a:t>
            </a:r>
            <a:r>
              <a:rPr lang="zh-CN" altLang="en-US">
                <a:sym typeface="+mn-ea"/>
              </a:rPr>
              <a:t>原始零信任应用的前提条件是办公系统会被大量的非公司人士，非办公区人员访问。疫情时代所有公司都出现了大量的对应需求，零信任理念也随之大火，相关产品陆续出现。</a:t>
            </a:r>
            <a:endParaRPr lang="zh-CN" altLang="en-US">
              <a:sym typeface="+mn-ea"/>
            </a:endParaRPr>
          </a:p>
          <a:p>
            <a:r>
              <a:rPr lang="zh-CN" altLang="en-US"/>
              <a:t>办公安全建设可借鉴零信任理念，但也视公司具体情况</a:t>
            </a:r>
            <a:r>
              <a:rPr lang="zh-CN" altLang="en-US"/>
              <a:t>而定。</a:t>
            </a:r>
            <a:endParaRPr lang="zh-CN" altLang="en-US"/>
          </a:p>
          <a:p>
            <a:endParaRPr lang="zh-CN" altLang="en-US"/>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技术的需求</a:t>
            </a:r>
            <a:r>
              <a:rPr lang="zh-CN" altLang="en-US">
                <a:sym typeface="+mn-ea"/>
              </a:rPr>
              <a:t>痛点：</a:t>
            </a:r>
            <a:endParaRPr lang="zh-CN" altLang="en-US">
              <a:sym typeface="+mn-ea"/>
            </a:endParaRPr>
          </a:p>
          <a:p>
            <a:r>
              <a:rPr lang="zh-CN" altLang="en-US">
                <a:sym typeface="+mn-ea"/>
              </a:rPr>
              <a:t>管理的需求</a:t>
            </a:r>
            <a:r>
              <a:rPr lang="zh-CN" altLang="en-US">
                <a:sym typeface="+mn-ea"/>
              </a:rPr>
              <a:t>痛点：</a:t>
            </a:r>
            <a:endParaRPr lang="zh-CN" altLang="en-US">
              <a:sym typeface="+mn-ea"/>
            </a:endParaRPr>
          </a:p>
          <a:p>
            <a:r>
              <a:rPr lang="zh-CN" altLang="en-US">
                <a:sym typeface="+mn-ea"/>
              </a:rPr>
              <a:t>运营的需求</a:t>
            </a:r>
            <a:r>
              <a:rPr lang="zh-CN" altLang="en-US">
                <a:sym typeface="+mn-ea"/>
              </a:rPr>
              <a:t>痛点：</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数据安全的保护对象是公司数据。</a:t>
            </a:r>
            <a:endParaRPr lang="zh-CN" altLang="en-US"/>
          </a:p>
          <a:p>
            <a:r>
              <a:rPr lang="zh-CN" altLang="en-US"/>
              <a:t>理论上任何公司都需要数据安全。</a:t>
            </a:r>
            <a:endParaRPr lang="zh-CN" altLang="en-US"/>
          </a:p>
          <a:p>
            <a:r>
              <a:rPr lang="zh-CN" altLang="en-US"/>
              <a:t>数据可分为</a:t>
            </a:r>
            <a:r>
              <a:rPr lang="en-US" altLang="zh-CN"/>
              <a:t> </a:t>
            </a:r>
            <a:r>
              <a:rPr lang="zh-CN" altLang="en-US"/>
              <a:t>客户数据，员工数据，业务数据，财务数据，权限数据，代码</a:t>
            </a:r>
            <a:r>
              <a:rPr lang="zh-CN" altLang="en-US"/>
              <a:t>数据。</a:t>
            </a:r>
            <a:endParaRPr lang="zh-CN" altLang="en-US"/>
          </a:p>
          <a:p>
            <a:r>
              <a:rPr lang="zh-CN" altLang="en-US"/>
              <a:t>数据</a:t>
            </a:r>
            <a:r>
              <a:rPr lang="zh-CN" altLang="en-US"/>
              <a:t>都有结构化数据，如SQLz中的数据。以及非结构化数据，如各种电子文件及纸质文件。</a:t>
            </a:r>
            <a:endParaRPr lang="zh-CN" altLang="en-US"/>
          </a:p>
          <a:p>
            <a:r>
              <a:rPr lang="zh-CN" altLang="en-US"/>
              <a:t>围绕核心数据的生命周期展开，从各阶段提升数据安全能力。</a:t>
            </a:r>
            <a:endParaRPr lang="zh-CN" altLang="en-US"/>
          </a:p>
          <a:p>
            <a:r>
              <a:rPr lang="zh-CN" altLang="en-US"/>
              <a:t>理念就按数据安全法。</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技术的需求</a:t>
            </a:r>
            <a:r>
              <a:rPr lang="zh-CN" altLang="en-US">
                <a:sym typeface="+mn-ea"/>
              </a:rPr>
              <a:t>痛点：</a:t>
            </a:r>
            <a:endParaRPr lang="zh-CN" altLang="en-US">
              <a:sym typeface="+mn-ea"/>
            </a:endParaRPr>
          </a:p>
          <a:p>
            <a:r>
              <a:rPr lang="zh-CN" altLang="en-US">
                <a:sym typeface="+mn-ea"/>
              </a:rPr>
              <a:t>管理的需求</a:t>
            </a:r>
            <a:r>
              <a:rPr lang="zh-CN" altLang="en-US">
                <a:sym typeface="+mn-ea"/>
              </a:rPr>
              <a:t>痛点：</a:t>
            </a:r>
            <a:endParaRPr lang="zh-CN" altLang="en-US">
              <a:sym typeface="+mn-ea"/>
            </a:endParaRPr>
          </a:p>
          <a:p>
            <a:r>
              <a:rPr lang="zh-CN" altLang="en-US">
                <a:sym typeface="+mn-ea"/>
              </a:rPr>
              <a:t>运营的需求</a:t>
            </a:r>
            <a:r>
              <a:rPr lang="zh-CN" altLang="en-US">
                <a:sym typeface="+mn-ea"/>
              </a:rPr>
              <a:t>痛点：</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随着互联网技术不断发展，网络上的安全威胁也在不断增加，企业安全需求</a:t>
            </a:r>
            <a:r>
              <a:rPr lang="zh-CN" altLang="en-US"/>
              <a:t>也随之逐渐增加。</a:t>
            </a:r>
            <a:endParaRPr lang="zh-CN" altLang="en-US"/>
          </a:p>
          <a:p>
            <a:r>
              <a:rPr lang="zh-CN" altLang="en-US"/>
              <a:t>过程大概可分为</a:t>
            </a:r>
            <a:r>
              <a:rPr lang="en-US" altLang="zh-CN"/>
              <a:t>4</a:t>
            </a:r>
            <a:r>
              <a:rPr lang="zh-CN" altLang="en-US"/>
              <a:t>个阶段，分别是</a:t>
            </a:r>
            <a:r>
              <a:rPr lang="en-US" altLang="zh-CN"/>
              <a:t>IT</a:t>
            </a:r>
            <a:r>
              <a:rPr lang="zh-CN" altLang="en-US"/>
              <a:t>建设，互联网及互联网</a:t>
            </a:r>
            <a:r>
              <a:rPr lang="en-US" altLang="zh-CN"/>
              <a:t>+</a:t>
            </a:r>
            <a:r>
              <a:rPr lang="zh-CN" altLang="en-US"/>
              <a:t>浪潮，黑灰产生态发展，国家</a:t>
            </a:r>
            <a:r>
              <a:rPr lang="zh-CN" altLang="en-US"/>
              <a:t>下场</a:t>
            </a:r>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随着个人终端的普及以及互联网的发展，面向C端的/B端的 软件、应用、系统越来越多。</a:t>
            </a:r>
          </a:p>
          <a:p>
            <a:r>
              <a:t>用户本身就对系统，应用就有安全性的要求。比如说window系统，office，来回中病毒肯定会骂微软，比如说游戏，游戏里全是外挂，直接不能玩，肯定就换游戏玩了。</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第二阶段，是互联网企业的兴起，及其引发的互联网</a:t>
            </a:r>
            <a:r>
              <a:rPr lang="en-US" altLang="zh-CN">
                <a:sym typeface="+mn-ea"/>
              </a:rPr>
              <a:t>+</a:t>
            </a:r>
            <a:r>
              <a:rPr lang="zh-CN" altLang="en-US">
                <a:sym typeface="+mn-ea"/>
              </a:rPr>
              <a:t>浪潮，还有</a:t>
            </a:r>
            <a:r>
              <a:rPr lang="en-US" altLang="zh-CN">
                <a:sym typeface="+mn-ea"/>
              </a:rPr>
              <a:t>O2O</a:t>
            </a:r>
            <a:r>
              <a:rPr lang="zh-CN" altLang="en-US">
                <a:sym typeface="+mn-ea"/>
              </a:rPr>
              <a:t>跟数字信息化浪潮。此时，企业对互联网的探索已经成熟，互联网极大的改变了传统行业的业务形态，极大改变了人们的生活方式。互联网技术下，企业的业务开展与企业的应用呈极大的绑定状态，企业随之面临着应用安全的威胁，增加了应用安全的需求。</a:t>
            </a:r>
            <a:endParaRPr lang="en-US" altLang="zh-CN"/>
          </a:p>
          <a:p>
            <a:endParaRPr lang="zh-CN" altLang="en-US"/>
          </a:p>
          <a:p>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四阶段，国家下场。因黑灰产的猖獗，对企业及人民造成的巨大的经济甚至生命的损失，国家陆续出台了以《网络安全法》为代表的一系列通用的网络安全法规。对犯罪行为进行界定，公安部、工信部等多部门联合对网络犯罪从严打击。国家也对企业提出了网络安全能力的要求。企业随之增加了安全合规的安全</a:t>
            </a:r>
            <a:r>
              <a:rPr lang="zh-CN" altLang="en-US"/>
              <a:t>需求。</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微软是第一家提出了体系化的应用安全理念的公司。它于2004年提出了SDL模型。SDL围绕着软件生命周期，将安全性考虑融入到了整个软件开发过程，从多阶段多方面提高软件的安全性，降低了漏洞出现频率，拉低了软件修复成本。</a:t>
            </a:r>
            <a:endParaRPr lang="zh-CN" altLang="en-US"/>
          </a:p>
          <a:p>
            <a:r>
              <a:rPr lang="zh-CN" altLang="en-US"/>
              <a:t>因为其科学性与微软的背书，SDL一经发布就迅速成为了安全业内的标准指导思想，甚至有安全从业者将它用成了企业整体安全建设的指导思想。</a:t>
            </a:r>
            <a:endParaRPr lang="zh-CN" altLang="en-US"/>
          </a:p>
          <a:p>
            <a:endParaRPr lang="zh-CN" altLang="en-US"/>
          </a:p>
          <a:p>
            <a:r>
              <a:rPr lang="zh-CN" altLang="en-US"/>
              <a:t>然而SDL，微软原始的，是有适用范围的，是有适用条件的。它是微软基于其公司、产品、工作流、以及开发技术栈而产生的应用软件安全理念。当时微软的主要产品就是操作系统，其具有长周期性、一次性产品、变更少等特点，所以产生了SDL的理念内容，不是DevSecOps理念。</a:t>
            </a:r>
            <a:endParaRPr lang="zh-CN" altLang="en-US"/>
          </a:p>
          <a:p>
            <a:endParaRPr lang="zh-CN" altLang="en-US"/>
          </a:p>
          <a:p>
            <a:r>
              <a:rPr lang="zh-CN" altLang="en-US"/>
              <a:t>SDL落地需要有安全部门参与的完整的工作流程，操作系统这个产品的长周期性跟垄断性，也决定了安全部门有足够的时间去参与到开发的各阶段。</a:t>
            </a:r>
            <a:endParaRPr lang="zh-CN" altLang="en-US"/>
          </a:p>
          <a:p>
            <a:endParaRPr lang="zh-CN" altLang="en-US"/>
          </a:p>
          <a:p>
            <a:r>
              <a:rPr lang="zh-CN" altLang="en-US"/>
              <a:t>所以SDL符合微软自身，但是不一定符合其他公司。这些区别特征注定了其他公司按照微软的标准实践去落地SDL是很难很难的。</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微软是第一家提出了体系化的应用安全理念的公司。它于2004年提出了SDL模型。SDL围绕着软件生命周期，将安全性考虑融入到了整个软件开发过程，从多阶段多方面提高软件的安全性，降低了漏洞出现频率，拉低了软件修复成本。</a:t>
            </a:r>
            <a:endParaRPr lang="zh-CN" altLang="en-US"/>
          </a:p>
          <a:p>
            <a:r>
              <a:rPr lang="zh-CN" altLang="en-US"/>
              <a:t>因为其科学性与微软的背书，SDL一经发布就迅速成为了安全业内的标准指导思想，甚至有安全从业者将它用成了企业整体安全建设的指导思想。</a:t>
            </a:r>
            <a:endParaRPr lang="zh-CN" altLang="en-US"/>
          </a:p>
          <a:p>
            <a:endParaRPr lang="zh-CN" altLang="en-US"/>
          </a:p>
          <a:p>
            <a:r>
              <a:rPr lang="zh-CN" altLang="en-US"/>
              <a:t>然而SDL，微软原始的，是有适用范围的，是有适用条件的。它是微软基于其公司、产品、工作流、以及开发技术栈而产生的应用软件安全理念。当时微软的主要产品就是操作系统，其具有长周期性、一次性产品、变更少等特点，所以产生了SDL的理念内容，不是DevSecOps理念。</a:t>
            </a:r>
            <a:endParaRPr lang="zh-CN" altLang="en-US"/>
          </a:p>
          <a:p>
            <a:endParaRPr lang="zh-CN" altLang="en-US"/>
          </a:p>
          <a:p>
            <a:r>
              <a:rPr lang="zh-CN" altLang="en-US"/>
              <a:t>SDL落地需要有安全部门参与的完整的工作流程，操作系统这个产品的长周期性跟垄断性，也决定了安全部门有足够的时间去参与到开发的各阶段。</a:t>
            </a:r>
            <a:endParaRPr lang="zh-CN" altLang="en-US"/>
          </a:p>
          <a:p>
            <a:endParaRPr lang="zh-CN" altLang="en-US"/>
          </a:p>
          <a:p>
            <a:r>
              <a:rPr lang="zh-CN" altLang="en-US"/>
              <a:t>所以SDL符合微软自身，但是不一定符合其他公司。这些区别特征注定了其他公司按照微软的标准实践去落地SDL是很难很难的。</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微软是第一家提出了体系化的应用安全理念的公司。它于2004年提出了SDL模型。SDL围绕着软件生命周期，将安全性考虑融入到了整个软件开发过程，从多阶段多方面提高软件的安全性，降低了漏洞出现频率，拉低了软件修复成本。</a:t>
            </a:r>
            <a:endParaRPr lang="zh-CN" altLang="en-US"/>
          </a:p>
          <a:p>
            <a:r>
              <a:rPr lang="zh-CN" altLang="en-US"/>
              <a:t>因为其科学性与微软的背书，SDL一经发布就迅速成为了安全业内的标准指导思想，甚至有安全从业者将它用成了企业整体安全建设的指导思想。</a:t>
            </a:r>
            <a:endParaRPr lang="zh-CN" altLang="en-US"/>
          </a:p>
          <a:p>
            <a:endParaRPr lang="zh-CN" altLang="en-US"/>
          </a:p>
          <a:p>
            <a:r>
              <a:rPr lang="zh-CN" altLang="en-US"/>
              <a:t>然而SDL，微软原始的，是有适用范围的，是有适用条件的。它是微软基于其公司、产品、工作流、以及开发技术栈而产生的应用软件安全理念。当时微软的主要产品就是操作系统，其具有长周期性、一次性产品、变更少等特点，所以产生了SDL的理念内容，不是DevSecOps理念。</a:t>
            </a:r>
            <a:endParaRPr lang="zh-CN" altLang="en-US"/>
          </a:p>
          <a:p>
            <a:endParaRPr lang="zh-CN" altLang="en-US"/>
          </a:p>
          <a:p>
            <a:r>
              <a:rPr lang="zh-CN" altLang="en-US"/>
              <a:t>SDL落地需要有安全部门参与的完整的工作流程，操作系统这个产品的长周期性跟垄断性，也决定了安全部门有足够的时间去参与到开发的各阶段。</a:t>
            </a:r>
            <a:endParaRPr lang="zh-CN" altLang="en-US"/>
          </a:p>
          <a:p>
            <a:endParaRPr lang="zh-CN" altLang="en-US"/>
          </a:p>
          <a:p>
            <a:r>
              <a:rPr lang="zh-CN" altLang="en-US"/>
              <a:t>所以SDL符合微软自身，但是不一定符合其他公司。这些区别特征注定了其他公司按照微软的标准实践去落地SDL是很难很难的。</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6502400"/>
            <a:ext cx="12192000" cy="355600"/>
          </a:xfrm>
          <a:prstGeom prst="rect">
            <a:avLst/>
          </a:prstGeom>
        </p:spPr>
      </p:pic>
      <p:sp>
        <p:nvSpPr>
          <p:cNvPr id="10" name="文本框 9"/>
          <p:cNvSpPr txBox="1"/>
          <p:nvPr userDrawn="1"/>
        </p:nvSpPr>
        <p:spPr>
          <a:xfrm>
            <a:off x="626630" y="6523296"/>
            <a:ext cx="2339102"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上海斗象信息科技有限公司</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pic>
        <p:nvPicPr>
          <p:cNvPr id="1028"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76890" y="390285"/>
            <a:ext cx="2304869" cy="4202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221111-15F1-D446-BC8D-E5E1B78BB3FA}"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27.GIF"/><Relationship Id="rId1"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tags" Target="../tags/tag4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tags" Target="../tags/tag5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26.png"/><Relationship Id="rId3" Type="http://schemas.openxmlformats.org/officeDocument/2006/relationships/tags" Target="../tags/tag52.xml"/><Relationship Id="rId2" Type="http://schemas.openxmlformats.org/officeDocument/2006/relationships/image" Target="../media/image29.jpeg"/><Relationship Id="rId1" Type="http://schemas.openxmlformats.org/officeDocument/2006/relationships/tags" Target="../tags/tag51.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tags" Target="../tags/tag5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tags" Target="../tags/tag54.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tags" Target="../tags/tag5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5" Type="http://schemas.openxmlformats.org/officeDocument/2006/relationships/notesSlide" Target="../notesSlides/notesSlide15.xml"/><Relationship Id="rId24" Type="http://schemas.openxmlformats.org/officeDocument/2006/relationships/slideLayout" Target="../slideLayouts/slideLayout7.xml"/><Relationship Id="rId23" Type="http://schemas.openxmlformats.org/officeDocument/2006/relationships/tags" Target="../tags/tag78.xml"/><Relationship Id="rId22" Type="http://schemas.openxmlformats.org/officeDocument/2006/relationships/tags" Target="../tags/tag77.xml"/><Relationship Id="rId21" Type="http://schemas.openxmlformats.org/officeDocument/2006/relationships/tags" Target="../tags/tag76.xml"/><Relationship Id="rId20" Type="http://schemas.openxmlformats.org/officeDocument/2006/relationships/tags" Target="../tags/tag75.xml"/><Relationship Id="rId2" Type="http://schemas.openxmlformats.org/officeDocument/2006/relationships/tags" Target="../tags/tag57.xml"/><Relationship Id="rId19" Type="http://schemas.openxmlformats.org/officeDocument/2006/relationships/tags" Target="../tags/tag74.xml"/><Relationship Id="rId18" Type="http://schemas.openxmlformats.org/officeDocument/2006/relationships/tags" Target="../tags/tag73.xml"/><Relationship Id="rId17" Type="http://schemas.openxmlformats.org/officeDocument/2006/relationships/tags" Target="../tags/tag72.xml"/><Relationship Id="rId16" Type="http://schemas.openxmlformats.org/officeDocument/2006/relationships/tags" Target="../tags/tag71.xml"/><Relationship Id="rId15" Type="http://schemas.openxmlformats.org/officeDocument/2006/relationships/tags" Target="../tags/tag70.xml"/><Relationship Id="rId14" Type="http://schemas.openxmlformats.org/officeDocument/2006/relationships/tags" Target="../tags/tag69.xml"/><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tags" Target="../tags/tag56.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tags" Target="../tags/tag79.xml"/><Relationship Id="rId2" Type="http://schemas.openxmlformats.org/officeDocument/2006/relationships/image" Target="../media/image35.jpeg"/><Relationship Id="rId1" Type="http://schemas.openxmlformats.org/officeDocument/2006/relationships/image" Target="../media/image34.png"/></Relationships>
</file>

<file path=ppt/slides/_rels/slide22.xml.rels><?xml version="1.0" encoding="UTF-8" standalone="yes"?>
<Relationships xmlns="http://schemas.openxmlformats.org/package/2006/relationships"><Relationship Id="rId9" Type="http://schemas.openxmlformats.org/officeDocument/2006/relationships/image" Target="../media/image37.svg"/><Relationship Id="rId8" Type="http://schemas.openxmlformats.org/officeDocument/2006/relationships/image" Target="../media/image36.png"/><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2" Type="http://schemas.openxmlformats.org/officeDocument/2006/relationships/notesSlide" Target="../notesSlides/notesSlide17.xml"/><Relationship Id="rId41" Type="http://schemas.openxmlformats.org/officeDocument/2006/relationships/slideLayout" Target="../slideLayouts/slideLayout7.xml"/><Relationship Id="rId40" Type="http://schemas.openxmlformats.org/officeDocument/2006/relationships/image" Target="../media/image51.svg"/><Relationship Id="rId4" Type="http://schemas.openxmlformats.org/officeDocument/2006/relationships/tags" Target="../tags/tag83.xml"/><Relationship Id="rId39" Type="http://schemas.openxmlformats.org/officeDocument/2006/relationships/image" Target="../media/image50.png"/><Relationship Id="rId38" Type="http://schemas.openxmlformats.org/officeDocument/2006/relationships/tags" Target="../tags/tag103.xml"/><Relationship Id="rId37" Type="http://schemas.openxmlformats.org/officeDocument/2006/relationships/image" Target="../media/image49.svg"/><Relationship Id="rId36" Type="http://schemas.openxmlformats.org/officeDocument/2006/relationships/image" Target="../media/image48.png"/><Relationship Id="rId35" Type="http://schemas.openxmlformats.org/officeDocument/2006/relationships/tags" Target="../tags/tag102.xml"/><Relationship Id="rId34" Type="http://schemas.openxmlformats.org/officeDocument/2006/relationships/image" Target="../media/image47.svg"/><Relationship Id="rId33" Type="http://schemas.openxmlformats.org/officeDocument/2006/relationships/image" Target="../media/image46.png"/><Relationship Id="rId32" Type="http://schemas.openxmlformats.org/officeDocument/2006/relationships/tags" Target="../tags/tag101.xml"/><Relationship Id="rId31" Type="http://schemas.openxmlformats.org/officeDocument/2006/relationships/image" Target="../media/image45.svg"/><Relationship Id="rId30" Type="http://schemas.openxmlformats.org/officeDocument/2006/relationships/image" Target="../media/image44.png"/><Relationship Id="rId3" Type="http://schemas.openxmlformats.org/officeDocument/2006/relationships/tags" Target="../tags/tag82.xml"/><Relationship Id="rId29" Type="http://schemas.openxmlformats.org/officeDocument/2006/relationships/tags" Target="../tags/tag100.xml"/><Relationship Id="rId28" Type="http://schemas.openxmlformats.org/officeDocument/2006/relationships/tags" Target="../tags/tag99.xml"/><Relationship Id="rId27" Type="http://schemas.openxmlformats.org/officeDocument/2006/relationships/tags" Target="../tags/tag98.xml"/><Relationship Id="rId26" Type="http://schemas.openxmlformats.org/officeDocument/2006/relationships/tags" Target="../tags/tag97.xml"/><Relationship Id="rId25" Type="http://schemas.openxmlformats.org/officeDocument/2006/relationships/tags" Target="../tags/tag96.xml"/><Relationship Id="rId24" Type="http://schemas.openxmlformats.org/officeDocument/2006/relationships/tags" Target="../tags/tag95.xml"/><Relationship Id="rId23" Type="http://schemas.openxmlformats.org/officeDocument/2006/relationships/tags" Target="../tags/tag94.xml"/><Relationship Id="rId22" Type="http://schemas.openxmlformats.org/officeDocument/2006/relationships/image" Target="../media/image43.svg"/><Relationship Id="rId21" Type="http://schemas.openxmlformats.org/officeDocument/2006/relationships/image" Target="../media/image42.png"/><Relationship Id="rId20" Type="http://schemas.openxmlformats.org/officeDocument/2006/relationships/tags" Target="../tags/tag93.xml"/><Relationship Id="rId2" Type="http://schemas.openxmlformats.org/officeDocument/2006/relationships/tags" Target="../tags/tag81.xml"/><Relationship Id="rId19" Type="http://schemas.openxmlformats.org/officeDocument/2006/relationships/image" Target="../media/image41.svg"/><Relationship Id="rId18" Type="http://schemas.openxmlformats.org/officeDocument/2006/relationships/image" Target="../media/image40.png"/><Relationship Id="rId17" Type="http://schemas.openxmlformats.org/officeDocument/2006/relationships/tags" Target="../tags/tag92.xml"/><Relationship Id="rId16" Type="http://schemas.openxmlformats.org/officeDocument/2006/relationships/tags" Target="../tags/tag91.xml"/><Relationship Id="rId15" Type="http://schemas.openxmlformats.org/officeDocument/2006/relationships/tags" Target="../tags/tag90.xml"/><Relationship Id="rId14" Type="http://schemas.openxmlformats.org/officeDocument/2006/relationships/tags" Target="../tags/tag89.xml"/><Relationship Id="rId13" Type="http://schemas.openxmlformats.org/officeDocument/2006/relationships/tags" Target="../tags/tag88.xml"/><Relationship Id="rId12" Type="http://schemas.openxmlformats.org/officeDocument/2006/relationships/image" Target="../media/image39.svg"/><Relationship Id="rId11" Type="http://schemas.openxmlformats.org/officeDocument/2006/relationships/image" Target="../media/image38.png"/><Relationship Id="rId10" Type="http://schemas.openxmlformats.org/officeDocument/2006/relationships/tags" Target="../tags/tag87.xml"/><Relationship Id="rId1" Type="http://schemas.openxmlformats.org/officeDocument/2006/relationships/tags" Target="../tags/tag8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9" Type="http://schemas.openxmlformats.org/officeDocument/2006/relationships/image" Target="../media/image54.png"/><Relationship Id="rId8" Type="http://schemas.openxmlformats.org/officeDocument/2006/relationships/tags" Target="../tags/tag109.xml"/><Relationship Id="rId7" Type="http://schemas.openxmlformats.org/officeDocument/2006/relationships/image" Target="../media/image53.svg"/><Relationship Id="rId6" Type="http://schemas.openxmlformats.org/officeDocument/2006/relationships/image" Target="../media/image52.png"/><Relationship Id="rId5" Type="http://schemas.openxmlformats.org/officeDocument/2006/relationships/tags" Target="../tags/tag108.xml"/><Relationship Id="rId46" Type="http://schemas.openxmlformats.org/officeDocument/2006/relationships/notesSlide" Target="../notesSlides/notesSlide18.xml"/><Relationship Id="rId45" Type="http://schemas.openxmlformats.org/officeDocument/2006/relationships/slideLayout" Target="../slideLayouts/slideLayout7.xml"/><Relationship Id="rId44" Type="http://schemas.openxmlformats.org/officeDocument/2006/relationships/tags" Target="../tags/tag137.xml"/><Relationship Id="rId43" Type="http://schemas.openxmlformats.org/officeDocument/2006/relationships/tags" Target="../tags/tag136.xml"/><Relationship Id="rId42" Type="http://schemas.openxmlformats.org/officeDocument/2006/relationships/tags" Target="../tags/tag135.xml"/><Relationship Id="rId41" Type="http://schemas.openxmlformats.org/officeDocument/2006/relationships/tags" Target="../tags/tag134.xml"/><Relationship Id="rId40" Type="http://schemas.openxmlformats.org/officeDocument/2006/relationships/image" Target="../media/image61.svg"/><Relationship Id="rId4" Type="http://schemas.openxmlformats.org/officeDocument/2006/relationships/tags" Target="../tags/tag107.xml"/><Relationship Id="rId39" Type="http://schemas.openxmlformats.org/officeDocument/2006/relationships/image" Target="../media/image60.png"/><Relationship Id="rId38" Type="http://schemas.openxmlformats.org/officeDocument/2006/relationships/tags" Target="../tags/tag133.xml"/><Relationship Id="rId37" Type="http://schemas.openxmlformats.org/officeDocument/2006/relationships/tags" Target="../tags/tag132.xml"/><Relationship Id="rId36" Type="http://schemas.openxmlformats.org/officeDocument/2006/relationships/tags" Target="../tags/tag131.xml"/><Relationship Id="rId35" Type="http://schemas.openxmlformats.org/officeDocument/2006/relationships/tags" Target="../tags/tag130.xml"/><Relationship Id="rId34" Type="http://schemas.openxmlformats.org/officeDocument/2006/relationships/tags" Target="../tags/tag129.xml"/><Relationship Id="rId33" Type="http://schemas.openxmlformats.org/officeDocument/2006/relationships/tags" Target="../tags/tag128.xml"/><Relationship Id="rId32" Type="http://schemas.openxmlformats.org/officeDocument/2006/relationships/tags" Target="../tags/tag127.xml"/><Relationship Id="rId31" Type="http://schemas.openxmlformats.org/officeDocument/2006/relationships/tags" Target="../tags/tag126.xml"/><Relationship Id="rId30" Type="http://schemas.openxmlformats.org/officeDocument/2006/relationships/image" Target="../media/image59.svg"/><Relationship Id="rId3" Type="http://schemas.openxmlformats.org/officeDocument/2006/relationships/tags" Target="../tags/tag106.xml"/><Relationship Id="rId29" Type="http://schemas.openxmlformats.org/officeDocument/2006/relationships/image" Target="../media/image58.png"/><Relationship Id="rId28" Type="http://schemas.openxmlformats.org/officeDocument/2006/relationships/tags" Target="../tags/tag125.xml"/><Relationship Id="rId27" Type="http://schemas.openxmlformats.org/officeDocument/2006/relationships/tags" Target="../tags/tag124.xml"/><Relationship Id="rId26" Type="http://schemas.openxmlformats.org/officeDocument/2006/relationships/tags" Target="../tags/tag123.xml"/><Relationship Id="rId25" Type="http://schemas.openxmlformats.org/officeDocument/2006/relationships/tags" Target="../tags/tag122.xml"/><Relationship Id="rId24" Type="http://schemas.openxmlformats.org/officeDocument/2006/relationships/tags" Target="../tags/tag121.xml"/><Relationship Id="rId23" Type="http://schemas.openxmlformats.org/officeDocument/2006/relationships/tags" Target="../tags/tag120.xml"/><Relationship Id="rId22" Type="http://schemas.openxmlformats.org/officeDocument/2006/relationships/tags" Target="../tags/tag119.xml"/><Relationship Id="rId21" Type="http://schemas.openxmlformats.org/officeDocument/2006/relationships/tags" Target="../tags/tag118.xml"/><Relationship Id="rId20" Type="http://schemas.openxmlformats.org/officeDocument/2006/relationships/image" Target="../media/image57.svg"/><Relationship Id="rId2" Type="http://schemas.openxmlformats.org/officeDocument/2006/relationships/tags" Target="../tags/tag105.xml"/><Relationship Id="rId19" Type="http://schemas.openxmlformats.org/officeDocument/2006/relationships/image" Target="../media/image56.png"/><Relationship Id="rId18" Type="http://schemas.openxmlformats.org/officeDocument/2006/relationships/tags" Target="../tags/tag117.xml"/><Relationship Id="rId17" Type="http://schemas.openxmlformats.org/officeDocument/2006/relationships/tags" Target="../tags/tag116.xml"/><Relationship Id="rId16" Type="http://schemas.openxmlformats.org/officeDocument/2006/relationships/tags" Target="../tags/tag115.xml"/><Relationship Id="rId15" Type="http://schemas.openxmlformats.org/officeDocument/2006/relationships/tags" Target="../tags/tag114.xml"/><Relationship Id="rId14" Type="http://schemas.openxmlformats.org/officeDocument/2006/relationships/tags" Target="../tags/tag113.xml"/><Relationship Id="rId13" Type="http://schemas.openxmlformats.org/officeDocument/2006/relationships/tags" Target="../tags/tag112.xml"/><Relationship Id="rId12" Type="http://schemas.openxmlformats.org/officeDocument/2006/relationships/tags" Target="../tags/tag111.xml"/><Relationship Id="rId11" Type="http://schemas.openxmlformats.org/officeDocument/2006/relationships/tags" Target="../tags/tag110.xml"/><Relationship Id="rId10" Type="http://schemas.openxmlformats.org/officeDocument/2006/relationships/image" Target="../media/image55.svg"/><Relationship Id="rId1" Type="http://schemas.openxmlformats.org/officeDocument/2006/relationships/tags" Target="../tags/tag104.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45.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0" Type="http://schemas.openxmlformats.org/officeDocument/2006/relationships/notesSlide" Target="../notesSlides/notesSlide19.xml"/><Relationship Id="rId1" Type="http://schemas.openxmlformats.org/officeDocument/2006/relationships/tags" Target="../tags/tag138.xml"/></Relationships>
</file>

<file path=ppt/slides/_rels/slide26.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image" Target="../media/image64.png"/><Relationship Id="rId7" Type="http://schemas.openxmlformats.org/officeDocument/2006/relationships/tags" Target="../tags/tag150.xml"/><Relationship Id="rId6" Type="http://schemas.openxmlformats.org/officeDocument/2006/relationships/image" Target="../media/image63.png"/><Relationship Id="rId5" Type="http://schemas.openxmlformats.org/officeDocument/2006/relationships/tags" Target="../tags/tag149.xml"/><Relationship Id="rId4" Type="http://schemas.openxmlformats.org/officeDocument/2006/relationships/image" Target="../media/image62.png"/><Relationship Id="rId3" Type="http://schemas.openxmlformats.org/officeDocument/2006/relationships/tags" Target="../tags/tag148.xml"/><Relationship Id="rId22" Type="http://schemas.openxmlformats.org/officeDocument/2006/relationships/notesSlide" Target="../notesSlides/notesSlide20.xml"/><Relationship Id="rId21" Type="http://schemas.openxmlformats.org/officeDocument/2006/relationships/slideLayout" Target="../slideLayouts/slideLayout7.xml"/><Relationship Id="rId20" Type="http://schemas.openxmlformats.org/officeDocument/2006/relationships/tags" Target="../tags/tag159.xml"/><Relationship Id="rId2" Type="http://schemas.openxmlformats.org/officeDocument/2006/relationships/tags" Target="../tags/tag147.xml"/><Relationship Id="rId19" Type="http://schemas.openxmlformats.org/officeDocument/2006/relationships/tags" Target="../tags/tag158.xml"/><Relationship Id="rId18" Type="http://schemas.openxmlformats.org/officeDocument/2006/relationships/tags" Target="../tags/tag157.xml"/><Relationship Id="rId17" Type="http://schemas.openxmlformats.org/officeDocument/2006/relationships/tags" Target="../tags/tag156.xml"/><Relationship Id="rId16" Type="http://schemas.openxmlformats.org/officeDocument/2006/relationships/tags" Target="../tags/tag155.xml"/><Relationship Id="rId15" Type="http://schemas.openxmlformats.org/officeDocument/2006/relationships/tags" Target="../tags/tag154.xml"/><Relationship Id="rId14" Type="http://schemas.openxmlformats.org/officeDocument/2006/relationships/image" Target="../media/image67.png"/><Relationship Id="rId13" Type="http://schemas.openxmlformats.org/officeDocument/2006/relationships/tags" Target="../tags/tag153.xml"/><Relationship Id="rId12" Type="http://schemas.openxmlformats.org/officeDocument/2006/relationships/image" Target="../media/image66.png"/><Relationship Id="rId11" Type="http://schemas.openxmlformats.org/officeDocument/2006/relationships/tags" Target="../tags/tag152.xml"/><Relationship Id="rId10" Type="http://schemas.openxmlformats.org/officeDocument/2006/relationships/image" Target="../media/image65.png"/><Relationship Id="rId1" Type="http://schemas.openxmlformats.org/officeDocument/2006/relationships/tags" Target="../tags/tag146.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0" Type="http://schemas.openxmlformats.org/officeDocument/2006/relationships/notesSlide" Target="../notesSlides/notesSlide21.xml"/><Relationship Id="rId1" Type="http://schemas.openxmlformats.org/officeDocument/2006/relationships/tags" Target="../tags/tag160.xml"/></Relationships>
</file>

<file path=ppt/slides/_rels/slide28.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image" Target="../media/image70.png"/><Relationship Id="rId7" Type="http://schemas.openxmlformats.org/officeDocument/2006/relationships/tags" Target="../tags/tag172.xml"/><Relationship Id="rId6" Type="http://schemas.openxmlformats.org/officeDocument/2006/relationships/image" Target="../media/image69.png"/><Relationship Id="rId5" Type="http://schemas.openxmlformats.org/officeDocument/2006/relationships/tags" Target="../tags/tag171.xml"/><Relationship Id="rId4" Type="http://schemas.openxmlformats.org/officeDocument/2006/relationships/image" Target="../media/image68.png"/><Relationship Id="rId3" Type="http://schemas.openxmlformats.org/officeDocument/2006/relationships/tags" Target="../tags/tag170.xml"/><Relationship Id="rId22" Type="http://schemas.openxmlformats.org/officeDocument/2006/relationships/notesSlide" Target="../notesSlides/notesSlide22.xml"/><Relationship Id="rId21" Type="http://schemas.openxmlformats.org/officeDocument/2006/relationships/slideLayout" Target="../slideLayouts/slideLayout7.xml"/><Relationship Id="rId20" Type="http://schemas.openxmlformats.org/officeDocument/2006/relationships/tags" Target="../tags/tag181.xml"/><Relationship Id="rId2" Type="http://schemas.openxmlformats.org/officeDocument/2006/relationships/tags" Target="../tags/tag169.xml"/><Relationship Id="rId19" Type="http://schemas.openxmlformats.org/officeDocument/2006/relationships/tags" Target="../tags/tag180.xml"/><Relationship Id="rId18" Type="http://schemas.openxmlformats.org/officeDocument/2006/relationships/tags" Target="../tags/tag179.xml"/><Relationship Id="rId17" Type="http://schemas.openxmlformats.org/officeDocument/2006/relationships/tags" Target="../tags/tag178.xml"/><Relationship Id="rId16" Type="http://schemas.openxmlformats.org/officeDocument/2006/relationships/tags" Target="../tags/tag177.xml"/><Relationship Id="rId15" Type="http://schemas.openxmlformats.org/officeDocument/2006/relationships/tags" Target="../tags/tag176.xml"/><Relationship Id="rId14" Type="http://schemas.openxmlformats.org/officeDocument/2006/relationships/image" Target="../media/image72.png"/><Relationship Id="rId13" Type="http://schemas.openxmlformats.org/officeDocument/2006/relationships/tags" Target="../tags/tag175.xml"/><Relationship Id="rId12" Type="http://schemas.openxmlformats.org/officeDocument/2006/relationships/image" Target="../media/image71.png"/><Relationship Id="rId11" Type="http://schemas.openxmlformats.org/officeDocument/2006/relationships/tags" Target="../tags/tag174.xml"/><Relationship Id="rId10" Type="http://schemas.openxmlformats.org/officeDocument/2006/relationships/image" Target="../media/image7.png"/><Relationship Id="rId1" Type="http://schemas.openxmlformats.org/officeDocument/2006/relationships/tags" Target="../tags/tag168.xml"/></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89.xml"/><Relationship Id="rId7" Type="http://schemas.openxmlformats.org/officeDocument/2006/relationships/tags" Target="../tags/tag188.xml"/><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tags" Target="../tags/tag183.xml"/><Relationship Id="rId10" Type="http://schemas.openxmlformats.org/officeDocument/2006/relationships/notesSlide" Target="../notesSlides/notesSlide23.xml"/><Relationship Id="rId1" Type="http://schemas.openxmlformats.org/officeDocument/2006/relationships/tags" Target="../tags/tag18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9" Type="http://schemas.openxmlformats.org/officeDocument/2006/relationships/tags" Target="../tags/tag195.xml"/><Relationship Id="rId8" Type="http://schemas.openxmlformats.org/officeDocument/2006/relationships/image" Target="../media/image74.png"/><Relationship Id="rId7" Type="http://schemas.openxmlformats.org/officeDocument/2006/relationships/tags" Target="../tags/tag194.xml"/><Relationship Id="rId6" Type="http://schemas.openxmlformats.org/officeDocument/2006/relationships/image" Target="../media/image73.png"/><Relationship Id="rId5" Type="http://schemas.openxmlformats.org/officeDocument/2006/relationships/tags" Target="../tags/tag193.xml"/><Relationship Id="rId4" Type="http://schemas.openxmlformats.org/officeDocument/2006/relationships/image" Target="../media/image68.png"/><Relationship Id="rId3" Type="http://schemas.openxmlformats.org/officeDocument/2006/relationships/tags" Target="../tags/tag192.xml"/><Relationship Id="rId23" Type="http://schemas.openxmlformats.org/officeDocument/2006/relationships/notesSlide" Target="../notesSlides/notesSlide24.xml"/><Relationship Id="rId22" Type="http://schemas.openxmlformats.org/officeDocument/2006/relationships/slideLayout" Target="../slideLayouts/slideLayout7.xml"/><Relationship Id="rId21" Type="http://schemas.openxmlformats.org/officeDocument/2006/relationships/tags" Target="../tags/tag204.xml"/><Relationship Id="rId20" Type="http://schemas.openxmlformats.org/officeDocument/2006/relationships/tags" Target="../tags/tag203.xml"/><Relationship Id="rId2" Type="http://schemas.openxmlformats.org/officeDocument/2006/relationships/tags" Target="../tags/tag191.xml"/><Relationship Id="rId19" Type="http://schemas.openxmlformats.org/officeDocument/2006/relationships/tags" Target="../tags/tag202.xml"/><Relationship Id="rId18" Type="http://schemas.openxmlformats.org/officeDocument/2006/relationships/tags" Target="../tags/tag201.xml"/><Relationship Id="rId17" Type="http://schemas.openxmlformats.org/officeDocument/2006/relationships/tags" Target="../tags/tag200.xml"/><Relationship Id="rId16" Type="http://schemas.openxmlformats.org/officeDocument/2006/relationships/tags" Target="../tags/tag199.xml"/><Relationship Id="rId15" Type="http://schemas.openxmlformats.org/officeDocument/2006/relationships/tags" Target="../tags/tag198.xml"/><Relationship Id="rId14" Type="http://schemas.openxmlformats.org/officeDocument/2006/relationships/image" Target="../media/image72.png"/><Relationship Id="rId13" Type="http://schemas.openxmlformats.org/officeDocument/2006/relationships/tags" Target="../tags/tag197.xml"/><Relationship Id="rId12" Type="http://schemas.openxmlformats.org/officeDocument/2006/relationships/image" Target="../media/image76.png"/><Relationship Id="rId11" Type="http://schemas.openxmlformats.org/officeDocument/2006/relationships/tags" Target="../tags/tag196.xml"/><Relationship Id="rId10" Type="http://schemas.openxmlformats.org/officeDocument/2006/relationships/image" Target="../media/image75.png"/><Relationship Id="rId1" Type="http://schemas.openxmlformats.org/officeDocument/2006/relationships/tags" Target="../tags/tag190.xml"/></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tags" Target="../tags/tag206.xml"/><Relationship Id="rId10" Type="http://schemas.openxmlformats.org/officeDocument/2006/relationships/notesSlide" Target="../notesSlides/notesSlide25.xml"/><Relationship Id="rId1" Type="http://schemas.openxmlformats.org/officeDocument/2006/relationships/tags" Target="../tags/tag205.xml"/></Relationships>
</file>

<file path=ppt/slides/_rels/slide32.xml.rels><?xml version="1.0" encoding="UTF-8" standalone="yes"?>
<Relationships xmlns="http://schemas.openxmlformats.org/package/2006/relationships"><Relationship Id="rId9" Type="http://schemas.openxmlformats.org/officeDocument/2006/relationships/tags" Target="../tags/tag221.xml"/><Relationship Id="rId8" Type="http://schemas.openxmlformats.org/officeDocument/2006/relationships/tags" Target="../tags/tag220.xml"/><Relationship Id="rId7" Type="http://schemas.openxmlformats.org/officeDocument/2006/relationships/tags" Target="../tags/tag219.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9" Type="http://schemas.openxmlformats.org/officeDocument/2006/relationships/notesSlide" Target="../notesSlides/notesSlide26.xml"/><Relationship Id="rId18" Type="http://schemas.openxmlformats.org/officeDocument/2006/relationships/slideLayout" Target="../slideLayouts/slideLayout7.xml"/><Relationship Id="rId17" Type="http://schemas.openxmlformats.org/officeDocument/2006/relationships/tags" Target="../tags/tag229.xml"/><Relationship Id="rId16" Type="http://schemas.openxmlformats.org/officeDocument/2006/relationships/tags" Target="../tags/tag228.xml"/><Relationship Id="rId15" Type="http://schemas.openxmlformats.org/officeDocument/2006/relationships/tags" Target="../tags/tag227.xml"/><Relationship Id="rId14" Type="http://schemas.openxmlformats.org/officeDocument/2006/relationships/tags" Target="../tags/tag226.xml"/><Relationship Id="rId13" Type="http://schemas.openxmlformats.org/officeDocument/2006/relationships/tags" Target="../tags/tag225.xml"/><Relationship Id="rId12" Type="http://schemas.openxmlformats.org/officeDocument/2006/relationships/tags" Target="../tags/tag224.xml"/><Relationship Id="rId11" Type="http://schemas.openxmlformats.org/officeDocument/2006/relationships/tags" Target="../tags/tag223.xml"/><Relationship Id="rId10" Type="http://schemas.openxmlformats.org/officeDocument/2006/relationships/tags" Target="../tags/tag222.xml"/><Relationship Id="rId1" Type="http://schemas.openxmlformats.org/officeDocument/2006/relationships/tags" Target="../tags/tag2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77.png"/><Relationship Id="rId1" Type="http://schemas.openxmlformats.org/officeDocument/2006/relationships/tags" Target="../tags/tag23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image" Target="../media/image6.png"/><Relationship Id="rId7" Type="http://schemas.openxmlformats.org/officeDocument/2006/relationships/tags" Target="../tags/tag8.xml"/><Relationship Id="rId6" Type="http://schemas.openxmlformats.org/officeDocument/2006/relationships/image" Target="../media/image5.png"/><Relationship Id="rId5" Type="http://schemas.openxmlformats.org/officeDocument/2006/relationships/tags" Target="../tags/tag7.xml"/><Relationship Id="rId4" Type="http://schemas.openxmlformats.org/officeDocument/2006/relationships/image" Target="../media/image4.png"/><Relationship Id="rId3" Type="http://schemas.openxmlformats.org/officeDocument/2006/relationships/tags" Target="../tags/tag6.xml"/><Relationship Id="rId22" Type="http://schemas.openxmlformats.org/officeDocument/2006/relationships/notesSlide" Target="../notesSlides/notesSlide2.xml"/><Relationship Id="rId21" Type="http://schemas.openxmlformats.org/officeDocument/2006/relationships/slideLayout" Target="../slideLayouts/slideLayout7.xml"/><Relationship Id="rId20" Type="http://schemas.openxmlformats.org/officeDocument/2006/relationships/tags" Target="../tags/tag17.xml"/><Relationship Id="rId2" Type="http://schemas.openxmlformats.org/officeDocument/2006/relationships/tags" Target="../tags/tag5.xml"/><Relationship Id="rId19" Type="http://schemas.openxmlformats.org/officeDocument/2006/relationships/tags" Target="../tags/tag16.xml"/><Relationship Id="rId18" Type="http://schemas.openxmlformats.org/officeDocument/2006/relationships/tags" Target="../tags/tag15.xml"/><Relationship Id="rId17" Type="http://schemas.openxmlformats.org/officeDocument/2006/relationships/tags" Target="../tags/tag14.xml"/><Relationship Id="rId16" Type="http://schemas.openxmlformats.org/officeDocument/2006/relationships/tags" Target="../tags/tag13.xml"/><Relationship Id="rId15" Type="http://schemas.openxmlformats.org/officeDocument/2006/relationships/tags" Target="../tags/tag12.xml"/><Relationship Id="rId14" Type="http://schemas.openxmlformats.org/officeDocument/2006/relationships/image" Target="../media/image9.png"/><Relationship Id="rId13" Type="http://schemas.openxmlformats.org/officeDocument/2006/relationships/tags" Target="../tags/tag11.xml"/><Relationship Id="rId12" Type="http://schemas.openxmlformats.org/officeDocument/2006/relationships/image" Target="../media/image8.jpeg"/><Relationship Id="rId11" Type="http://schemas.openxmlformats.org/officeDocument/2006/relationships/tags" Target="../tags/tag10.xml"/><Relationship Id="rId10" Type="http://schemas.openxmlformats.org/officeDocument/2006/relationships/image" Target="../media/image7.png"/><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9" Type="http://schemas.openxmlformats.org/officeDocument/2006/relationships/image" Target="../media/image11.svg"/><Relationship Id="rId8" Type="http://schemas.openxmlformats.org/officeDocument/2006/relationships/image" Target="../media/image10.png"/><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4" Type="http://schemas.openxmlformats.org/officeDocument/2006/relationships/notesSlide" Target="../notesSlides/notesSlide3.xml"/><Relationship Id="rId33" Type="http://schemas.openxmlformats.org/officeDocument/2006/relationships/slideLayout" Target="../slideLayouts/slideLayout7.xml"/><Relationship Id="rId32" Type="http://schemas.openxmlformats.org/officeDocument/2006/relationships/tags" Target="../tags/tag43.xml"/><Relationship Id="rId31" Type="http://schemas.openxmlformats.org/officeDocument/2006/relationships/tags" Target="../tags/tag42.xml"/><Relationship Id="rId30" Type="http://schemas.openxmlformats.org/officeDocument/2006/relationships/image" Target="../media/image15.svg"/><Relationship Id="rId3" Type="http://schemas.openxmlformats.org/officeDocument/2006/relationships/tags" Target="../tags/tag20.xml"/><Relationship Id="rId29" Type="http://schemas.openxmlformats.org/officeDocument/2006/relationships/image" Target="../media/image14.png"/><Relationship Id="rId28" Type="http://schemas.openxmlformats.org/officeDocument/2006/relationships/tags" Target="../tags/tag41.xml"/><Relationship Id="rId27" Type="http://schemas.openxmlformats.org/officeDocument/2006/relationships/tags" Target="../tags/tag40.xml"/><Relationship Id="rId26" Type="http://schemas.openxmlformats.org/officeDocument/2006/relationships/tags" Target="../tags/tag39.xml"/><Relationship Id="rId25" Type="http://schemas.openxmlformats.org/officeDocument/2006/relationships/tags" Target="../tags/tag38.xml"/><Relationship Id="rId24" Type="http://schemas.openxmlformats.org/officeDocument/2006/relationships/tags" Target="../tags/tag37.xml"/><Relationship Id="rId23" Type="http://schemas.openxmlformats.org/officeDocument/2006/relationships/tags" Target="../tags/tag36.xml"/><Relationship Id="rId22" Type="http://schemas.openxmlformats.org/officeDocument/2006/relationships/tags" Target="../tags/tag35.xml"/><Relationship Id="rId21" Type="http://schemas.openxmlformats.org/officeDocument/2006/relationships/tags" Target="../tags/tag34.xml"/><Relationship Id="rId20" Type="http://schemas.openxmlformats.org/officeDocument/2006/relationships/image" Target="../media/image13.svg"/><Relationship Id="rId2" Type="http://schemas.openxmlformats.org/officeDocument/2006/relationships/tags" Target="../tags/tag19.xml"/><Relationship Id="rId19" Type="http://schemas.openxmlformats.org/officeDocument/2006/relationships/image" Target="../media/image12.png"/><Relationship Id="rId18" Type="http://schemas.openxmlformats.org/officeDocument/2006/relationships/tags" Target="../tags/tag33.xml"/><Relationship Id="rId17" Type="http://schemas.openxmlformats.org/officeDocument/2006/relationships/tags" Target="../tags/tag32.xml"/><Relationship Id="rId16" Type="http://schemas.openxmlformats.org/officeDocument/2006/relationships/tags" Target="../tags/tag31.xml"/><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tags" Target="../tags/tag18.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image" Target="../media/image19.png"/><Relationship Id="rId3" Type="http://schemas.openxmlformats.org/officeDocument/2006/relationships/image" Target="../media/image18.jpeg"/><Relationship Id="rId2" Type="http://schemas.openxmlformats.org/officeDocument/2006/relationships/image" Target="../media/image17.jpeg"/><Relationship Id="rId10" Type="http://schemas.openxmlformats.org/officeDocument/2006/relationships/notesSlide" Target="../notesSlides/notesSlide4.xml"/><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image" Target="../media/image25.png"/><Relationship Id="rId6" Type="http://schemas.openxmlformats.org/officeDocument/2006/relationships/image" Target="../media/image24.jpeg"/><Relationship Id="rId5" Type="http://schemas.openxmlformats.org/officeDocument/2006/relationships/tags" Target="../tags/tag48.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65800" y="2026473"/>
            <a:ext cx="6068165" cy="829945"/>
          </a:xfrm>
          <a:prstGeom prst="rect">
            <a:avLst/>
          </a:prstGeom>
          <a:noFill/>
        </p:spPr>
        <p:txBody>
          <a:bodyPr wrap="square" rtlCol="0" anchor="t">
            <a:spAutoFit/>
          </a:bodyPr>
          <a:lstStyle/>
          <a:p>
            <a:r>
              <a:rPr lang="zh-CN" altLang="en-US" sz="4800" b="1" dirty="0" err="1">
                <a:solidFill>
                  <a:srgbClr val="03277F"/>
                </a:solidFill>
                <a:latin typeface="微软雅黑" panose="020B0503020204020204" pitchFamily="34" charset="-122"/>
                <a:ea typeface="微软雅黑" panose="020B0503020204020204" pitchFamily="34" charset="-122"/>
              </a:rPr>
              <a:t>应用</a:t>
            </a:r>
            <a:r>
              <a:rPr lang="en-US" altLang="zh-CN" sz="4800" b="1" dirty="0" err="1">
                <a:solidFill>
                  <a:srgbClr val="03277F"/>
                </a:solidFill>
                <a:latin typeface="微软雅黑" panose="020B0503020204020204" pitchFamily="34" charset="-122"/>
                <a:ea typeface="微软雅黑" panose="020B0503020204020204" pitchFamily="34" charset="-122"/>
              </a:rPr>
              <a:t>安全体系建设</a:t>
            </a:r>
            <a:endParaRPr lang="en-US" altLang="zh-CN" sz="4800" b="1" dirty="0" err="1">
              <a:solidFill>
                <a:srgbClr val="03277F"/>
              </a:solidFill>
              <a:latin typeface="微软雅黑" panose="020B0503020204020204" pitchFamily="34" charset="-122"/>
              <a:ea typeface="微软雅黑" panose="020B0503020204020204" pitchFamily="34" charset="-122"/>
            </a:endParaRPr>
          </a:p>
        </p:txBody>
      </p:sp>
      <p:pic>
        <p:nvPicPr>
          <p:cNvPr id="11" name="内容占位符 4"/>
          <p:cNvPicPr>
            <a:picLocks noChangeAspect="1"/>
          </p:cNvPicPr>
          <p:nvPr>
            <p:custDataLst>
              <p:tags r:id="rId1"/>
            </p:custDataLst>
          </p:nvPr>
        </p:nvPicPr>
        <p:blipFill rotWithShape="1">
          <a:blip r:embed="rId2"/>
          <a:srcRect l="43457"/>
          <a:stretch>
            <a:fillRect/>
          </a:stretch>
        </p:blipFill>
        <p:spPr>
          <a:xfrm>
            <a:off x="6689709" y="704790"/>
            <a:ext cx="5502291" cy="61586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354965" y="528320"/>
            <a:ext cx="215900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法律</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法规</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descr="eef90c5e92d4147c2a073af1b86a07c0"/>
          <p:cNvPicPr>
            <a:picLocks noChangeAspect="1"/>
          </p:cNvPicPr>
          <p:nvPr/>
        </p:nvPicPr>
        <p:blipFill>
          <a:blip r:embed="rId1"/>
          <a:stretch>
            <a:fillRect/>
          </a:stretch>
        </p:blipFill>
        <p:spPr>
          <a:xfrm>
            <a:off x="2293620" y="1348105"/>
            <a:ext cx="3049905" cy="4110990"/>
          </a:xfrm>
          <a:prstGeom prst="rect">
            <a:avLst/>
          </a:prstGeom>
        </p:spPr>
      </p:pic>
      <p:pic>
        <p:nvPicPr>
          <p:cNvPr id="6" name="图片 5" descr="311982d4a8785085bb633eddaaca5d69"/>
          <p:cNvPicPr>
            <a:picLocks noChangeAspect="1"/>
          </p:cNvPicPr>
          <p:nvPr/>
        </p:nvPicPr>
        <p:blipFill>
          <a:blip r:embed="rId2"/>
          <a:stretch>
            <a:fillRect/>
          </a:stretch>
        </p:blipFill>
        <p:spPr>
          <a:xfrm>
            <a:off x="5890895" y="1348105"/>
            <a:ext cx="2932430" cy="4148455"/>
          </a:xfrm>
          <a:prstGeom prst="rect">
            <a:avLst/>
          </a:prstGeom>
        </p:spPr>
      </p:pic>
      <p:sp>
        <p:nvSpPr>
          <p:cNvPr id="10" name="文本框 9"/>
          <p:cNvSpPr txBox="1"/>
          <p:nvPr/>
        </p:nvSpPr>
        <p:spPr>
          <a:xfrm>
            <a:off x="4435475" y="5662930"/>
            <a:ext cx="4064000" cy="583565"/>
          </a:xfrm>
          <a:prstGeom prst="rect">
            <a:avLst/>
          </a:prstGeom>
          <a:noFill/>
        </p:spPr>
        <p:txBody>
          <a:bodyPr wrap="square" rtlCol="0">
            <a:spAutoFit/>
          </a:bodyPr>
          <a:p>
            <a:r>
              <a:rPr lang="zh-CN" altLang="en-US" sz="3200" b="1">
                <a:solidFill>
                  <a:srgbClr val="FF0000"/>
                </a:solidFill>
                <a:latin typeface="微软雅黑" panose="020B0503020204020204" pitchFamily="34" charset="-122"/>
                <a:ea typeface="微软雅黑" panose="020B0503020204020204" pitchFamily="34" charset="-122"/>
              </a:rPr>
              <a:t>国家法律合规</a:t>
            </a:r>
            <a:r>
              <a:rPr lang="zh-CN" altLang="en-US" sz="3200" b="1">
                <a:solidFill>
                  <a:srgbClr val="FF0000"/>
                </a:solidFill>
                <a:latin typeface="微软雅黑" panose="020B0503020204020204" pitchFamily="34" charset="-122"/>
                <a:ea typeface="微软雅黑" panose="020B0503020204020204" pitchFamily="34" charset="-122"/>
              </a:rPr>
              <a:t>需求</a:t>
            </a:r>
            <a:endParaRPr lang="zh-CN" altLang="en-US" sz="32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Part03</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842767"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应用安全理念演变</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592830"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应用安全理念演变</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descr="20221205181028-0ae6560c-7485-1"/>
          <p:cNvPicPr>
            <a:picLocks noChangeAspect="1"/>
          </p:cNvPicPr>
          <p:nvPr>
            <p:custDataLst>
              <p:tags r:id="rId1"/>
            </p:custDataLst>
          </p:nvPr>
        </p:nvPicPr>
        <p:blipFill>
          <a:blip r:embed="rId2"/>
          <a:stretch>
            <a:fillRect/>
          </a:stretch>
        </p:blipFill>
        <p:spPr>
          <a:xfrm>
            <a:off x="962025" y="2686050"/>
            <a:ext cx="10528935" cy="2492375"/>
          </a:xfrm>
          <a:prstGeom prst="rect">
            <a:avLst/>
          </a:prstGeom>
        </p:spPr>
      </p:pic>
      <p:sp>
        <p:nvSpPr>
          <p:cNvPr id="6" name="文本框 5"/>
          <p:cNvSpPr txBox="1"/>
          <p:nvPr/>
        </p:nvSpPr>
        <p:spPr>
          <a:xfrm>
            <a:off x="5685790" y="1496060"/>
            <a:ext cx="4064000" cy="583565"/>
          </a:xfrm>
          <a:prstGeom prst="rect">
            <a:avLst/>
          </a:prstGeom>
          <a:noFill/>
        </p:spPr>
        <p:txBody>
          <a:bodyPr wrap="square" rtlCol="0">
            <a:spAutoFit/>
          </a:bodyPr>
          <a:p>
            <a:r>
              <a:rPr lang="en-US" altLang="zh-CN" sz="3200">
                <a:solidFill>
                  <a:srgbClr val="FF0000"/>
                </a:solidFill>
                <a:latin typeface="微软雅黑" panose="020B0503020204020204" pitchFamily="34" charset="-122"/>
                <a:ea typeface="微软雅黑" panose="020B0503020204020204" pitchFamily="34" charset="-122"/>
              </a:rPr>
              <a:t>SDL</a:t>
            </a:r>
            <a:endParaRPr lang="en-US" altLang="zh-CN" sz="320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592830"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应用安全理念演变</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0" name="文本框 99"/>
          <p:cNvSpPr txBox="1"/>
          <p:nvPr/>
        </p:nvSpPr>
        <p:spPr>
          <a:xfrm>
            <a:off x="1863725" y="1771650"/>
            <a:ext cx="7241540" cy="4061460"/>
          </a:xfrm>
          <a:prstGeom prst="rect">
            <a:avLst/>
          </a:prstGeom>
          <a:noFill/>
          <a:ln w="9525">
            <a:noFill/>
          </a:ln>
        </p:spPr>
        <p:txBody>
          <a:bodyPr wrap="square">
            <a:spAutoFit/>
          </a:bodyPr>
          <a:p>
            <a:pPr indent="0">
              <a:buNone/>
            </a:pPr>
            <a:r>
              <a:rPr lang="zh-CN" sz="2400" b="0">
                <a:solidFill>
                  <a:srgbClr val="FF0000"/>
                </a:solidFill>
                <a:latin typeface="微软雅黑" panose="020B0503020204020204" pitchFamily="34" charset="-122"/>
                <a:ea typeface="微软雅黑" panose="020B0503020204020204" pitchFamily="34" charset="-122"/>
              </a:rPr>
              <a:t>产品形态变化</a:t>
            </a:r>
            <a:r>
              <a:rPr lang="zh-CN" b="0">
                <a:latin typeface="Calibri" panose="020F0502020204030204" charset="0"/>
                <a:ea typeface="宋体" panose="02010600030101010101" pitchFamily="2" charset="-122"/>
              </a:rPr>
              <a:t>：没有公司染指操作系统了（除了乔布斯），产品从</a:t>
            </a:r>
            <a:r>
              <a:rPr lang="en-US" b="0">
                <a:latin typeface="Calibri" panose="020F0502020204030204" charset="0"/>
                <a:ea typeface="宋体" panose="02010600030101010101" pitchFamily="2" charset="-122"/>
              </a:rPr>
              <a:t>PC</a:t>
            </a:r>
            <a:r>
              <a:rPr lang="zh-CN" b="0">
                <a:latin typeface="Calibri" panose="020F0502020204030204" charset="0"/>
                <a:ea typeface="宋体" panose="02010600030101010101" pitchFamily="2" charset="-122"/>
              </a:rPr>
              <a:t>软件，到</a:t>
            </a:r>
            <a:r>
              <a:rPr lang="en-US" b="0">
                <a:latin typeface="Calibri" panose="020F0502020204030204" charset="0"/>
                <a:ea typeface="宋体" panose="02010600030101010101" pitchFamily="2" charset="-122"/>
              </a:rPr>
              <a:t>web</a:t>
            </a:r>
            <a:r>
              <a:rPr lang="zh-CN" b="0">
                <a:latin typeface="Calibri" panose="020F0502020204030204" charset="0"/>
                <a:ea typeface="宋体" panose="02010600030101010101" pitchFamily="2" charset="-122"/>
              </a:rPr>
              <a:t>系统到</a:t>
            </a:r>
            <a:r>
              <a:rPr lang="en-US" b="0">
                <a:latin typeface="Calibri" panose="020F0502020204030204" charset="0"/>
                <a:ea typeface="宋体" panose="02010600030101010101" pitchFamily="2" charset="-122"/>
              </a:rPr>
              <a:t>APP</a:t>
            </a:r>
            <a:r>
              <a:rPr lang="zh-CN" b="0">
                <a:latin typeface="Calibri" panose="020F0502020204030204" charset="0"/>
                <a:ea typeface="宋体" panose="02010600030101010101" pitchFamily="2" charset="-122"/>
              </a:rPr>
              <a:t>。开发时间可能只有操作系统的零头。应用越来越跟业务高度相关，本身就有快速更新，抢占市场的需求。</a:t>
            </a:r>
            <a:r>
              <a:rPr lang="en-US" b="0">
                <a:latin typeface="Calibri" panose="020F0502020204030204" charset="0"/>
                <a:ea typeface="宋体" panose="02010600030101010101" pitchFamily="2" charset="-122"/>
                <a:cs typeface="Times New Roman" panose="02020603050405020304" charset="0"/>
              </a:rPr>
              <a:t> </a:t>
            </a:r>
            <a:r>
              <a:rPr lang="zh-CN" b="0">
                <a:latin typeface="Calibri" panose="020F0502020204030204" charset="0"/>
                <a:ea typeface="宋体" panose="02010600030101010101" pitchFamily="2" charset="-122"/>
              </a:rPr>
              <a:t></a:t>
            </a:r>
            <a:r>
              <a:rPr lang="zh-CN" sz="2400" b="0">
                <a:solidFill>
                  <a:srgbClr val="FF0000"/>
                </a:solidFill>
                <a:latin typeface="微软雅黑" panose="020B0503020204020204" pitchFamily="34" charset="-122"/>
                <a:ea typeface="微软雅黑" panose="020B0503020204020204" pitchFamily="34" charset="-122"/>
              </a:rPr>
              <a:t>开发模型变化</a:t>
            </a:r>
            <a:r>
              <a:rPr lang="zh-CN" b="0">
                <a:latin typeface="Calibri" panose="020F0502020204030204" charset="0"/>
                <a:ea typeface="宋体" panose="02010600030101010101" pitchFamily="2" charset="-122"/>
              </a:rPr>
              <a:t>：瀑布模型，到敏捷模型，到</a:t>
            </a:r>
            <a:r>
              <a:rPr lang="en-US" b="0">
                <a:latin typeface="Calibri" panose="020F0502020204030204" charset="0"/>
                <a:ea typeface="宋体" panose="02010600030101010101" pitchFamily="2" charset="-122"/>
              </a:rPr>
              <a:t>devops</a:t>
            </a:r>
            <a:r>
              <a:rPr lang="zh-CN" b="0">
                <a:latin typeface="Calibri" panose="020F0502020204030204" charset="0"/>
                <a:ea typeface="宋体" panose="02010600030101010101" pitchFamily="2" charset="-122"/>
              </a:rPr>
              <a:t>模型。越来越快速，越来越敏捷，更新发布周期越来越短。</a:t>
            </a:r>
            <a:r>
              <a:rPr lang="en-US" b="0">
                <a:latin typeface="Calibri" panose="020F0502020204030204" charset="0"/>
                <a:ea typeface="宋体" panose="02010600030101010101" pitchFamily="2" charset="-122"/>
                <a:cs typeface="Times New Roman" panose="02020603050405020304" charset="0"/>
              </a:rPr>
              <a:t> </a:t>
            </a:r>
            <a:r>
              <a:rPr lang="zh-CN" b="0">
                <a:latin typeface="Calibri" panose="020F0502020204030204" charset="0"/>
                <a:ea typeface="宋体" panose="02010600030101010101" pitchFamily="2" charset="-122"/>
              </a:rPr>
              <a:t></a:t>
            </a:r>
            <a:r>
              <a:rPr lang="zh-CN" sz="2400" b="0">
                <a:solidFill>
                  <a:srgbClr val="FF0000"/>
                </a:solidFill>
                <a:latin typeface="微软雅黑" panose="020B0503020204020204" pitchFamily="34" charset="-122"/>
                <a:ea typeface="微软雅黑" panose="020B0503020204020204" pitchFamily="34" charset="-122"/>
              </a:rPr>
              <a:t>开发技术的变化</a:t>
            </a:r>
            <a:r>
              <a:rPr lang="zh-CN" b="0">
                <a:latin typeface="Calibri" panose="020F0502020204030204" charset="0"/>
                <a:ea typeface="宋体" panose="02010600030101010101" pitchFamily="2" charset="-122"/>
              </a:rPr>
              <a:t>：从</a:t>
            </a:r>
            <a:r>
              <a:rPr lang="en-US" b="0">
                <a:latin typeface="Calibri" panose="020F0502020204030204" charset="0"/>
                <a:ea typeface="宋体" panose="02010600030101010101" pitchFamily="2" charset="-122"/>
              </a:rPr>
              <a:t>C</a:t>
            </a:r>
            <a:r>
              <a:rPr lang="zh-CN" b="0">
                <a:latin typeface="Calibri" panose="020F0502020204030204" charset="0"/>
                <a:ea typeface="宋体" panose="02010600030101010101" pitchFamily="2" charset="-122"/>
              </a:rPr>
              <a:t>，到</a:t>
            </a:r>
            <a:r>
              <a:rPr lang="en-US" b="0">
                <a:latin typeface="Calibri" panose="020F0502020204030204" charset="0"/>
                <a:ea typeface="宋体" panose="02010600030101010101" pitchFamily="2" charset="-122"/>
              </a:rPr>
              <a:t>Java</a:t>
            </a:r>
            <a:r>
              <a:rPr lang="zh-CN" b="0">
                <a:latin typeface="Calibri" panose="020F0502020204030204" charset="0"/>
                <a:ea typeface="宋体" panose="02010600030101010101" pitchFamily="2" charset="-122"/>
              </a:rPr>
              <a:t>，到</a:t>
            </a:r>
            <a:r>
              <a:rPr lang="en-US" b="0">
                <a:latin typeface="Calibri" panose="020F0502020204030204" charset="0"/>
                <a:ea typeface="宋体" panose="02010600030101010101" pitchFamily="2" charset="-122"/>
              </a:rPr>
              <a:t>python</a:t>
            </a:r>
            <a:r>
              <a:rPr lang="zh-CN" b="0">
                <a:latin typeface="Calibri" panose="020F0502020204030204" charset="0"/>
                <a:ea typeface="宋体" panose="02010600030101010101" pitchFamily="2" charset="-122"/>
              </a:rPr>
              <a:t>，到</a:t>
            </a:r>
            <a:r>
              <a:rPr lang="en-US" b="0">
                <a:latin typeface="Calibri" panose="020F0502020204030204" charset="0"/>
                <a:ea typeface="宋体" panose="02010600030101010101" pitchFamily="2" charset="-122"/>
              </a:rPr>
              <a:t>GO</a:t>
            </a:r>
            <a:r>
              <a:rPr lang="zh-CN" b="0">
                <a:latin typeface="Calibri" panose="020F0502020204030204" charset="0"/>
                <a:ea typeface="宋体" panose="02010600030101010101" pitchFamily="2" charset="-122"/>
              </a:rPr>
              <a:t>。从</a:t>
            </a:r>
            <a:r>
              <a:rPr lang="en-US" b="0">
                <a:latin typeface="Calibri" panose="020F0502020204030204" charset="0"/>
                <a:ea typeface="宋体" panose="02010600030101010101" pitchFamily="2" charset="-122"/>
              </a:rPr>
              <a:t>MVC</a:t>
            </a:r>
            <a:r>
              <a:rPr lang="zh-CN" b="0">
                <a:latin typeface="Calibri" panose="020F0502020204030204" charset="0"/>
                <a:ea typeface="宋体" panose="02010600030101010101" pitchFamily="2" charset="-122"/>
              </a:rPr>
              <a:t>，到微服务，到云原生。其技术栈本身也添加了很多安全理念。技术也越来越解耦合，软件开发各阶段的漏洞修复成本拉平了。</a:t>
            </a:r>
            <a:r>
              <a:rPr lang="en-US" b="0">
                <a:latin typeface="Calibri" panose="020F0502020204030204" charset="0"/>
                <a:ea typeface="宋体" panose="02010600030101010101" pitchFamily="2" charset="-122"/>
                <a:cs typeface="Times New Roman" panose="02020603050405020304" charset="0"/>
              </a:rPr>
              <a:t> </a:t>
            </a:r>
            <a:r>
              <a:rPr lang="zh-CN" b="0">
                <a:latin typeface="Calibri" panose="020F0502020204030204" charset="0"/>
                <a:ea typeface="宋体" panose="02010600030101010101" pitchFamily="2" charset="-122"/>
              </a:rPr>
              <a:t></a:t>
            </a:r>
            <a:r>
              <a:rPr lang="zh-CN" sz="2400" b="0">
                <a:solidFill>
                  <a:srgbClr val="FF0000"/>
                </a:solidFill>
                <a:latin typeface="微软雅黑" panose="020B0503020204020204" pitchFamily="34" charset="-122"/>
                <a:ea typeface="微软雅黑" panose="020B0503020204020204" pitchFamily="34" charset="-122"/>
              </a:rPr>
              <a:t>运维技术栈变化</a:t>
            </a:r>
            <a:r>
              <a:rPr lang="zh-CN" b="0">
                <a:latin typeface="Calibri" panose="020F0502020204030204" charset="0"/>
                <a:ea typeface="宋体" panose="02010600030101010101" pitchFamily="2" charset="-122"/>
              </a:rPr>
              <a:t>：传统主机，到虚拟化，到云。从批量，到容器，到云原生，到</a:t>
            </a:r>
            <a:r>
              <a:rPr lang="en-US" b="0">
                <a:latin typeface="Calibri" panose="020F0502020204030204" charset="0"/>
                <a:ea typeface="宋体" panose="02010600030101010101" pitchFamily="2" charset="-122"/>
              </a:rPr>
              <a:t>CICD</a:t>
            </a:r>
            <a:r>
              <a:rPr lang="zh-CN" b="0">
                <a:latin typeface="Calibri" panose="020F0502020204030204" charset="0"/>
                <a:ea typeface="宋体" panose="02010600030101010101" pitchFamily="2" charset="-122"/>
              </a:rPr>
              <a:t>。</a:t>
            </a:r>
            <a:endParaRPr lang="zh-CN" altLang="en-US" b="0">
              <a:latin typeface="Calibri" panose="020F0502020204030204" charset="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592830"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应用安全理念演变</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6" name="图片 25" descr="7f6a9645a1805edc3e80425adf396168"/>
          <p:cNvPicPr>
            <a:picLocks noChangeAspect="1"/>
          </p:cNvPicPr>
          <p:nvPr>
            <p:custDataLst>
              <p:tags r:id="rId1"/>
            </p:custDataLst>
          </p:nvPr>
        </p:nvPicPr>
        <p:blipFill>
          <a:blip r:embed="rId2"/>
          <a:stretch>
            <a:fillRect/>
          </a:stretch>
        </p:blipFill>
        <p:spPr>
          <a:xfrm>
            <a:off x="1510030" y="1391285"/>
            <a:ext cx="8849995" cy="48621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633470"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应用安全理念演变</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0" name="文本框 99"/>
          <p:cNvSpPr txBox="1"/>
          <p:nvPr/>
        </p:nvSpPr>
        <p:spPr>
          <a:xfrm>
            <a:off x="3556000" y="2413952"/>
            <a:ext cx="5080000" cy="2030095"/>
          </a:xfrm>
          <a:prstGeom prst="rect">
            <a:avLst/>
          </a:prstGeom>
          <a:noFill/>
          <a:ln w="9525">
            <a:noFill/>
          </a:ln>
        </p:spPr>
        <p:txBody>
          <a:bodyPr>
            <a:spAutoFit/>
          </a:bodyPr>
          <a:p>
            <a:pPr indent="0"/>
            <a:r>
              <a:rPr lang="zh-CN" b="0">
                <a:latin typeface="Calibri" panose="020F0502020204030204" charset="0"/>
                <a:ea typeface="宋体" panose="02010600030101010101" pitchFamily="2" charset="-122"/>
              </a:rPr>
              <a:t>这两种理念的内核都是一样的，都是围绕着应用的生命周期，结合现实的技术栈，现实的开发流程，从管理、技术、运营三个层面，来进行安全建设。</a:t>
            </a:r>
            <a:r>
              <a:rPr lang="en-US" b="0">
                <a:latin typeface="Calibri" panose="020F0502020204030204" charset="0"/>
                <a:ea typeface="宋体" panose="02010600030101010101" pitchFamily="2" charset="-122"/>
              </a:rPr>
              <a:t>SDL</a:t>
            </a:r>
            <a:r>
              <a:rPr lang="zh-CN" b="0">
                <a:latin typeface="Calibri" panose="020F0502020204030204" charset="0"/>
                <a:ea typeface="宋体" panose="02010600030101010101" pitchFamily="2" charset="-122"/>
              </a:rPr>
              <a:t>跟</a:t>
            </a:r>
            <a:r>
              <a:rPr lang="en-US" b="0">
                <a:latin typeface="Calibri" panose="020F0502020204030204" charset="0"/>
                <a:ea typeface="宋体" panose="02010600030101010101" pitchFamily="2" charset="-122"/>
              </a:rPr>
              <a:t>DevSecOps</a:t>
            </a:r>
            <a:r>
              <a:rPr lang="zh-CN" b="0">
                <a:latin typeface="Calibri" panose="020F0502020204030204" charset="0"/>
                <a:ea typeface="宋体" panose="02010600030101010101" pitchFamily="2" charset="-122"/>
              </a:rPr>
              <a:t>都只是这种内核的体现。所以实际上是什么呢，看起来是理念从</a:t>
            </a:r>
            <a:r>
              <a:rPr lang="en-US" b="0">
                <a:latin typeface="Calibri" panose="020F0502020204030204" charset="0"/>
                <a:ea typeface="宋体" panose="02010600030101010101" pitchFamily="2" charset="-122"/>
              </a:rPr>
              <a:t>SDL</a:t>
            </a:r>
            <a:r>
              <a:rPr lang="zh-CN" b="0">
                <a:latin typeface="Calibri" panose="020F0502020204030204" charset="0"/>
                <a:ea typeface="宋体" panose="02010600030101010101" pitchFamily="2" charset="-122"/>
              </a:rPr>
              <a:t>变成了</a:t>
            </a:r>
            <a:r>
              <a:rPr lang="en-US" b="0">
                <a:latin typeface="Calibri" panose="020F0502020204030204" charset="0"/>
                <a:ea typeface="宋体" panose="02010600030101010101" pitchFamily="2" charset="-122"/>
              </a:rPr>
              <a:t>DevSecOps</a:t>
            </a:r>
            <a:r>
              <a:rPr lang="zh-CN" b="0">
                <a:latin typeface="Calibri" panose="020F0502020204030204" charset="0"/>
                <a:ea typeface="宋体" panose="02010600030101010101" pitchFamily="2" charset="-122"/>
              </a:rPr>
              <a:t>，实际上理念是不变的，就围绕着应用生命周期，在各阶段去做一些安全的事情。</a:t>
            </a:r>
            <a:endParaRPr lang="zh-CN" altLang="en-US" b="0">
              <a:latin typeface="Calibri" panose="020F0502020204030204" charset="0"/>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71348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法律法规</a:t>
            </a: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通用</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法律</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1" name="图片 100"/>
          <p:cNvPicPr/>
          <p:nvPr>
            <p:custDataLst>
              <p:tags r:id="rId1"/>
            </p:custDataLst>
          </p:nvPr>
        </p:nvPicPr>
        <p:blipFill>
          <a:blip r:embed="rId2"/>
          <a:stretch>
            <a:fillRect/>
          </a:stretch>
        </p:blipFill>
        <p:spPr>
          <a:xfrm>
            <a:off x="5554980" y="1186815"/>
            <a:ext cx="5220970" cy="4780915"/>
          </a:xfrm>
          <a:prstGeom prst="rect">
            <a:avLst/>
          </a:prstGeom>
          <a:noFill/>
          <a:ln w="9525">
            <a:noFill/>
          </a:ln>
        </p:spPr>
      </p:pic>
      <p:pic>
        <p:nvPicPr>
          <p:cNvPr id="6" name="图片 5" descr="eef90c5e92d4147c2a073af1b86a07c0"/>
          <p:cNvPicPr>
            <a:picLocks noChangeAspect="1"/>
          </p:cNvPicPr>
          <p:nvPr>
            <p:custDataLst>
              <p:tags r:id="rId3"/>
            </p:custDataLst>
          </p:nvPr>
        </p:nvPicPr>
        <p:blipFill>
          <a:blip r:embed="rId4"/>
          <a:stretch>
            <a:fillRect/>
          </a:stretch>
        </p:blipFill>
        <p:spPr>
          <a:xfrm>
            <a:off x="731520" y="1186815"/>
            <a:ext cx="3049905" cy="4110990"/>
          </a:xfrm>
          <a:prstGeom prst="rect">
            <a:avLst/>
          </a:prstGeom>
        </p:spPr>
      </p:pic>
      <p:sp>
        <p:nvSpPr>
          <p:cNvPr id="9" name="文本框 8"/>
          <p:cNvSpPr txBox="1"/>
          <p:nvPr/>
        </p:nvSpPr>
        <p:spPr>
          <a:xfrm>
            <a:off x="4428490" y="1359535"/>
            <a:ext cx="1025525" cy="3784600"/>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滴</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滴</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罚</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款</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80</a:t>
            </a:r>
            <a:endParaRPr lang="en-US" altLang="zh-CN"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亿</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4094480" y="5297805"/>
            <a:ext cx="1687830" cy="460375"/>
          </a:xfrm>
          <a:prstGeom prst="rect">
            <a:avLst/>
          </a:prstGeom>
          <a:noFill/>
        </p:spPr>
        <p:txBody>
          <a:bodyPr wrap="square" rtlCol="0">
            <a:spAutoFit/>
          </a:bodyPr>
          <a:p>
            <a:r>
              <a:rPr lang="zh-CN" altLang="en-US" sz="2400" b="1">
                <a:solidFill>
                  <a:srgbClr val="FF0000"/>
                </a:solidFill>
                <a:latin typeface="微软雅黑" panose="020B0503020204020204" pitchFamily="34" charset="-122"/>
                <a:ea typeface="微软雅黑" panose="020B0503020204020204" pitchFamily="34" charset="-122"/>
              </a:rPr>
              <a:t>股价破发</a:t>
            </a:r>
            <a:endParaRPr lang="zh-CN" altLang="en-US" sz="24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362960"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法律法规-</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行业</a:t>
            </a: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法律</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custDataLst>
              <p:tags r:id="rId1"/>
            </p:custDataLst>
          </p:nvPr>
        </p:nvPicPr>
        <p:blipFill>
          <a:blip r:embed="rId2"/>
          <a:stretch>
            <a:fillRect/>
          </a:stretch>
        </p:blipFill>
        <p:spPr>
          <a:xfrm>
            <a:off x="4861560" y="1127760"/>
            <a:ext cx="6551930" cy="4807585"/>
          </a:xfrm>
          <a:prstGeom prst="rect">
            <a:avLst/>
          </a:prstGeom>
        </p:spPr>
      </p:pic>
      <p:pic>
        <p:nvPicPr>
          <p:cNvPr id="6" name="图片 5" descr="deb8fc554e378d3e8fa8112759c231c8"/>
          <p:cNvPicPr>
            <a:picLocks noChangeAspect="1"/>
          </p:cNvPicPr>
          <p:nvPr/>
        </p:nvPicPr>
        <p:blipFill>
          <a:blip r:embed="rId3"/>
          <a:stretch>
            <a:fillRect/>
          </a:stretch>
        </p:blipFill>
        <p:spPr>
          <a:xfrm>
            <a:off x="737235" y="1149985"/>
            <a:ext cx="3819525" cy="47859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4249420"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法律法规-</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电商二清</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解读</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descr="base64-img6296eb39a7d6c-picture"/>
          <p:cNvPicPr>
            <a:picLocks noChangeAspect="1"/>
          </p:cNvPicPr>
          <p:nvPr>
            <p:custDataLst>
              <p:tags r:id="rId1"/>
            </p:custDataLst>
          </p:nvPr>
        </p:nvPicPr>
        <p:blipFill>
          <a:blip r:embed="rId2"/>
          <a:stretch>
            <a:fillRect/>
          </a:stretch>
        </p:blipFill>
        <p:spPr>
          <a:xfrm>
            <a:off x="1522095" y="1217295"/>
            <a:ext cx="8588375" cy="5072380"/>
          </a:xfrm>
          <a:prstGeom prst="rect">
            <a:avLst/>
          </a:prstGeom>
        </p:spPr>
      </p:pic>
      <p:cxnSp>
        <p:nvCxnSpPr>
          <p:cNvPr id="6" name="直接连接符 5"/>
          <p:cNvCxnSpPr/>
          <p:nvPr/>
        </p:nvCxnSpPr>
        <p:spPr>
          <a:xfrm>
            <a:off x="1522095" y="3839845"/>
            <a:ext cx="856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464185" y="528320"/>
            <a:ext cx="1976755"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制定方案</a:t>
            </a:r>
            <a:endPar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custDataLst>
              <p:tags r:id="rId1"/>
            </p:custDataLst>
          </p:nvPr>
        </p:nvPicPr>
        <p:blipFill>
          <a:blip r:embed="rId2"/>
          <a:stretch>
            <a:fillRect/>
          </a:stretch>
        </p:blipFill>
        <p:spPr>
          <a:xfrm>
            <a:off x="288925" y="1400175"/>
            <a:ext cx="11614150" cy="40576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1494625" y="2663011"/>
            <a:ext cx="2076359" cy="1198880"/>
          </a:xfrm>
          <a:prstGeom prst="rect">
            <a:avLst/>
          </a:prstGeom>
          <a:noFill/>
        </p:spPr>
        <p:txBody>
          <a:bodyPr wrap="square" rtlCol="0">
            <a:spAutoFit/>
          </a:bodyPr>
          <a:lstStyle/>
          <a:p>
            <a:pPr algn="r">
              <a:defRPr/>
            </a:pPr>
            <a:r>
              <a:rPr lang="zh-CN" altLang="en-US" sz="4400" b="1" dirty="0">
                <a:solidFill>
                  <a:srgbClr val="03277F"/>
                </a:solidFill>
                <a:latin typeface="Agency FB" panose="020B0503020202020204"/>
                <a:ea typeface="微软雅黑" panose="020B0503020204020204" pitchFamily="34" charset="-122"/>
                <a:cs typeface="+mn-ea"/>
                <a:sym typeface="+mn-lt"/>
              </a:rPr>
              <a:t>目录</a:t>
            </a:r>
            <a:endParaRPr lang="en-US" altLang="zh-CN" sz="4400" b="1" dirty="0">
              <a:solidFill>
                <a:srgbClr val="03277F"/>
              </a:solidFill>
              <a:latin typeface="Agency FB" panose="020B0503020202020204"/>
              <a:ea typeface="微软雅黑" panose="020B0503020204020204" pitchFamily="34" charset="-122"/>
              <a:cs typeface="+mn-ea"/>
              <a:sym typeface="+mn-lt"/>
            </a:endParaRPr>
          </a:p>
          <a:p>
            <a:pPr algn="r">
              <a:defRPr/>
            </a:pPr>
            <a:r>
              <a:rPr lang="en-US" altLang="zh-CN" sz="2800" b="1" dirty="0">
                <a:solidFill>
                  <a:prstClr val="black">
                    <a:lumMod val="65000"/>
                    <a:lumOff val="35000"/>
                  </a:prstClr>
                </a:solidFill>
                <a:latin typeface="Agency FB" panose="020B0503020202020204"/>
                <a:ea typeface="微软雅黑" panose="020B0503020204020204" pitchFamily="34" charset="-122"/>
                <a:cs typeface="+mn-ea"/>
                <a:sym typeface="+mn-lt"/>
              </a:rPr>
              <a:t>CONENTS</a:t>
            </a:r>
            <a:endParaRPr lang="zh-CN" altLang="en-US" sz="2800" b="1" dirty="0">
              <a:solidFill>
                <a:prstClr val="black">
                  <a:lumMod val="65000"/>
                  <a:lumOff val="35000"/>
                </a:prstClr>
              </a:solidFill>
              <a:latin typeface="Agency FB" panose="020B0503020202020204"/>
              <a:ea typeface="微软雅黑" panose="020B0503020204020204" pitchFamily="34" charset="-122"/>
              <a:cs typeface="+mn-ea"/>
              <a:sym typeface="+mn-lt"/>
            </a:endParaRPr>
          </a:p>
        </p:txBody>
      </p:sp>
      <p:cxnSp>
        <p:nvCxnSpPr>
          <p:cNvPr id="3" name="直接连接符 16"/>
          <p:cNvCxnSpPr/>
          <p:nvPr/>
        </p:nvCxnSpPr>
        <p:spPr>
          <a:xfrm>
            <a:off x="4530514" y="1806946"/>
            <a:ext cx="0" cy="2674620"/>
          </a:xfrm>
          <a:prstGeom prst="line">
            <a:avLst/>
          </a:prstGeom>
          <a:noFill/>
          <a:ln w="6350" cap="flat" cmpd="sng" algn="ctr">
            <a:solidFill>
              <a:sysClr val="windowText" lastClr="000000">
                <a:lumMod val="65000"/>
                <a:lumOff val="35000"/>
              </a:sysClr>
            </a:solidFill>
            <a:prstDash val="dash"/>
            <a:miter lim="800000"/>
          </a:ln>
          <a:effectLst/>
        </p:spPr>
      </p:cxnSp>
      <p:sp>
        <p:nvSpPr>
          <p:cNvPr id="11" name="TextBox 119"/>
          <p:cNvSpPr txBox="1"/>
          <p:nvPr>
            <p:custDataLst>
              <p:tags r:id="rId1"/>
            </p:custDataLst>
          </p:nvPr>
        </p:nvSpPr>
        <p:spPr>
          <a:xfrm>
            <a:off x="5167630" y="1807210"/>
            <a:ext cx="5649595" cy="3351530"/>
          </a:xfrm>
          <a:prstGeom prst="rect">
            <a:avLst/>
          </a:prstGeom>
          <a:noFill/>
        </p:spPr>
        <p:txBody>
          <a:bodyPr wrap="square" rtlCol="0">
            <a:noAutofit/>
          </a:bodyPr>
          <a:p>
            <a:pPr defTabSz="914400"/>
            <a:r>
              <a:rPr lang="en-US" sz="2800" b="1" dirty="0">
                <a:solidFill>
                  <a:srgbClr val="03277F"/>
                </a:solidFill>
                <a:latin typeface="微软雅黑" panose="020B0503020204020204" pitchFamily="34" charset="-122"/>
                <a:ea typeface="微软雅黑" panose="020B0503020204020204" pitchFamily="34" charset="-122"/>
                <a:cs typeface="+mn-ea"/>
                <a:sym typeface="+mn-lt"/>
              </a:rPr>
              <a:t>00</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介绍</a:t>
            </a:r>
            <a:endParaRPr lang="en-US"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r>
              <a:rPr lang="en-US" sz="2800" b="1" dirty="0">
                <a:solidFill>
                  <a:srgbClr val="03277F"/>
                </a:solidFill>
                <a:latin typeface="微软雅黑" panose="020B0503020204020204" pitchFamily="34" charset="-122"/>
                <a:ea typeface="微软雅黑" panose="020B0503020204020204" pitchFamily="34" charset="-122"/>
                <a:cs typeface="+mn-ea"/>
                <a:sym typeface="+mn-lt"/>
              </a:rPr>
              <a:t>0</a:t>
            </a:r>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1</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应用安全需求来源</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及演变</a:t>
            </a:r>
            <a:endParaRPr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r>
              <a:rPr lang="en-US" sz="2800" b="1" dirty="0">
                <a:solidFill>
                  <a:srgbClr val="03277F"/>
                </a:solidFill>
                <a:latin typeface="微软雅黑" panose="020B0503020204020204" pitchFamily="34" charset="-122"/>
                <a:ea typeface="微软雅黑" panose="020B0503020204020204" pitchFamily="34" charset="-122"/>
                <a:cs typeface="+mn-ea"/>
                <a:sym typeface="+mn-lt"/>
              </a:rPr>
              <a:t>0</a:t>
            </a:r>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2</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、应用安全理念的产生与发展</a:t>
            </a:r>
            <a:endParaRPr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r>
              <a:rPr lang="en-US" sz="2800" b="1" dirty="0">
                <a:solidFill>
                  <a:srgbClr val="03277F"/>
                </a:solidFill>
                <a:latin typeface="微软雅黑" panose="020B0503020204020204" pitchFamily="34" charset="-122"/>
                <a:ea typeface="微软雅黑" panose="020B0503020204020204" pitchFamily="34" charset="-122"/>
                <a:cs typeface="+mn-ea"/>
                <a:sym typeface="+mn-lt"/>
              </a:rPr>
              <a:t>0</a:t>
            </a:r>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3</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、方法论如何落地</a:t>
            </a:r>
            <a:endParaRPr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04</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、应用安全与其他安全的耦合</a:t>
            </a:r>
            <a:endParaRPr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05</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、总结</a:t>
            </a:r>
            <a:endParaRPr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06</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a:t>
            </a:r>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Q&amp;A</a:t>
            </a:r>
            <a:endParaRPr lang="en-US" altLang="zh-CN"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endParaRPr lang="zh-CN" altLang="en-US" sz="2800" b="1" dirty="0">
              <a:solidFill>
                <a:srgbClr val="03277F"/>
              </a:solidFill>
              <a:latin typeface="Agency FB" panose="020B0503020202020204"/>
              <a:ea typeface="微软雅黑" panose="020B0503020204020204" pitchFamily="34" charset="-122"/>
              <a:cs typeface="+mn-ea"/>
              <a:sym typeface="+mn-lt"/>
            </a:endParaRPr>
          </a:p>
          <a:p>
            <a:pPr defTabSz="914400"/>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464185" y="528320"/>
            <a:ext cx="197675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技术体系</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2" name="燕尾形 11"/>
          <p:cNvSpPr/>
          <p:nvPr>
            <p:custDataLst>
              <p:tags r:id="rId1"/>
            </p:custDataLst>
          </p:nvPr>
        </p:nvSpPr>
        <p:spPr>
          <a:xfrm>
            <a:off x="7003415" y="1359535"/>
            <a:ext cx="3610610" cy="674370"/>
          </a:xfrm>
          <a:prstGeom prst="chevron">
            <a:avLst/>
          </a:prstGeom>
          <a:noFill/>
          <a:ln w="28575">
            <a:gradFill>
              <a:gsLst>
                <a:gs pos="70000">
                  <a:srgbClr val="FFBA55">
                    <a:alpha val="20000"/>
                  </a:srgbClr>
                </a:gs>
                <a:gs pos="100000">
                  <a:srgbClr val="FFBA55"/>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16" name="燕尾形 15"/>
          <p:cNvSpPr/>
          <p:nvPr>
            <p:custDataLst>
              <p:tags r:id="rId2"/>
            </p:custDataLst>
          </p:nvPr>
        </p:nvSpPr>
        <p:spPr>
          <a:xfrm>
            <a:off x="6563995" y="2998470"/>
            <a:ext cx="4393565" cy="673100"/>
          </a:xfrm>
          <a:prstGeom prst="chevron">
            <a:avLst/>
          </a:prstGeom>
          <a:noFill/>
          <a:ln w="28575">
            <a:gradFill>
              <a:gsLst>
                <a:gs pos="70000">
                  <a:srgbClr val="F18870">
                    <a:alpha val="20000"/>
                  </a:srgbClr>
                </a:gs>
                <a:gs pos="100000">
                  <a:srgbClr val="F18870"/>
                </a:gs>
              </a:gsLst>
              <a:lin ang="0" scaled="1"/>
            </a:gra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cs typeface="MiSans" panose="00000500000000000000" charset="-122"/>
            </a:endParaRPr>
          </a:p>
        </p:txBody>
      </p:sp>
      <p:sp>
        <p:nvSpPr>
          <p:cNvPr id="18" name="燕尾形 17"/>
          <p:cNvSpPr/>
          <p:nvPr>
            <p:custDataLst>
              <p:tags r:id="rId3"/>
            </p:custDataLst>
          </p:nvPr>
        </p:nvSpPr>
        <p:spPr>
          <a:xfrm>
            <a:off x="6843395" y="2998470"/>
            <a:ext cx="4393565" cy="673100"/>
          </a:xfrm>
          <a:prstGeom prst="chevron">
            <a:avLst/>
          </a:prstGeom>
          <a:noFill/>
          <a:ln w="28575">
            <a:gradFill>
              <a:gsLst>
                <a:gs pos="90000">
                  <a:srgbClr val="F18870">
                    <a:alpha val="10000"/>
                  </a:srgbClr>
                </a:gs>
                <a:gs pos="100000">
                  <a:srgbClr val="F18870">
                    <a:alpha val="100000"/>
                  </a:srgbClr>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47" name="文本框 46"/>
          <p:cNvSpPr txBox="1"/>
          <p:nvPr>
            <p:custDataLst>
              <p:tags r:id="rId4"/>
            </p:custDataLst>
          </p:nvPr>
        </p:nvSpPr>
        <p:spPr>
          <a:xfrm>
            <a:off x="8857615" y="3158490"/>
            <a:ext cx="1887220" cy="353060"/>
          </a:xfrm>
          <a:prstGeom prst="rect">
            <a:avLst/>
          </a:prstGeom>
          <a:noFill/>
        </p:spPr>
        <p:txBody>
          <a:bodyPr wrap="square" bIns="0" rtlCol="0"/>
          <a:p>
            <a:pPr algn="r"/>
            <a:r>
              <a:rPr lang="zh-CN" altLang="en-US" sz="2000" b="1" spc="300">
                <a:solidFill>
                  <a:srgbClr val="F18870"/>
                </a:solidFill>
                <a:uFillTx/>
                <a:latin typeface="微软雅黑" panose="020B0503020204020204" pitchFamily="34" charset="-122"/>
                <a:ea typeface="微软雅黑" panose="020B0503020204020204" pitchFamily="34" charset="-122"/>
              </a:rPr>
              <a:t>业务安全</a:t>
            </a:r>
            <a:endParaRPr lang="zh-CN" altLang="en-US" sz="2000" b="1" spc="300">
              <a:solidFill>
                <a:srgbClr val="F18870"/>
              </a:solidFill>
              <a:uFillTx/>
              <a:latin typeface="微软雅黑" panose="020B0503020204020204" pitchFamily="34" charset="-122"/>
              <a:ea typeface="微软雅黑" panose="020B0503020204020204" pitchFamily="34" charset="-122"/>
            </a:endParaRPr>
          </a:p>
        </p:txBody>
      </p:sp>
      <p:sp>
        <p:nvSpPr>
          <p:cNvPr id="6" name="燕尾形 5"/>
          <p:cNvSpPr/>
          <p:nvPr>
            <p:custDataLst>
              <p:tags r:id="rId5"/>
            </p:custDataLst>
          </p:nvPr>
        </p:nvSpPr>
        <p:spPr>
          <a:xfrm flipH="1">
            <a:off x="1219200" y="2998470"/>
            <a:ext cx="4393565" cy="673100"/>
          </a:xfrm>
          <a:prstGeom prst="chevron">
            <a:avLst/>
          </a:prstGeom>
          <a:noFill/>
          <a:ln w="28575">
            <a:gradFill>
              <a:gsLst>
                <a:gs pos="70000">
                  <a:srgbClr val="58B6E5">
                    <a:alpha val="20000"/>
                  </a:srgbClr>
                </a:gs>
                <a:gs pos="100000">
                  <a:srgbClr val="58B6E5"/>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20" name="燕尾形 19"/>
          <p:cNvSpPr/>
          <p:nvPr>
            <p:custDataLst>
              <p:tags r:id="rId6"/>
            </p:custDataLst>
          </p:nvPr>
        </p:nvSpPr>
        <p:spPr>
          <a:xfrm flipH="1">
            <a:off x="932180" y="2998470"/>
            <a:ext cx="4393565" cy="673100"/>
          </a:xfrm>
          <a:prstGeom prst="chevron">
            <a:avLst/>
          </a:prstGeom>
          <a:noFill/>
          <a:ln w="28575">
            <a:gradFill>
              <a:gsLst>
                <a:gs pos="90000">
                  <a:srgbClr val="58B6E5">
                    <a:alpha val="10000"/>
                  </a:srgbClr>
                </a:gs>
                <a:gs pos="100000">
                  <a:srgbClr val="58B6E5"/>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43" name="文本框 42"/>
          <p:cNvSpPr txBox="1"/>
          <p:nvPr>
            <p:custDataLst>
              <p:tags r:id="rId7"/>
            </p:custDataLst>
          </p:nvPr>
        </p:nvSpPr>
        <p:spPr>
          <a:xfrm>
            <a:off x="1400175" y="3158490"/>
            <a:ext cx="1887220" cy="353060"/>
          </a:xfrm>
          <a:prstGeom prst="rect">
            <a:avLst/>
          </a:prstGeom>
          <a:noFill/>
        </p:spPr>
        <p:txBody>
          <a:bodyPr wrap="square" bIns="0" rtlCol="0"/>
          <a:p>
            <a:pPr algn="ctr"/>
            <a:r>
              <a:rPr lang="zh-CN" altLang="en-US" sz="2000" b="1" spc="300">
                <a:solidFill>
                  <a:srgbClr val="58B6E5"/>
                </a:solidFill>
                <a:uFillTx/>
                <a:latin typeface="微软雅黑" panose="020B0503020204020204" pitchFamily="34" charset="-122"/>
                <a:ea typeface="微软雅黑" panose="020B0503020204020204" pitchFamily="34" charset="-122"/>
              </a:rPr>
              <a:t>办公安全</a:t>
            </a:r>
            <a:endParaRPr lang="zh-CN" altLang="en-US" sz="2000" b="1" spc="300">
              <a:solidFill>
                <a:srgbClr val="58B6E5"/>
              </a:solidFill>
              <a:uFillTx/>
              <a:latin typeface="微软雅黑" panose="020B0503020204020204" pitchFamily="34" charset="-122"/>
              <a:ea typeface="微软雅黑" panose="020B0503020204020204" pitchFamily="34" charset="-122"/>
            </a:endParaRPr>
          </a:p>
        </p:txBody>
      </p:sp>
      <p:sp>
        <p:nvSpPr>
          <p:cNvPr id="25" name="椭圆 24"/>
          <p:cNvSpPr/>
          <p:nvPr>
            <p:custDataLst>
              <p:tags r:id="rId8"/>
            </p:custDataLst>
          </p:nvPr>
        </p:nvSpPr>
        <p:spPr>
          <a:xfrm>
            <a:off x="4681220" y="1702435"/>
            <a:ext cx="2950210" cy="2950210"/>
          </a:xfrm>
          <a:prstGeom prst="ellipse">
            <a:avLst/>
          </a:prstGeom>
          <a:solidFill>
            <a:srgbClr val="6096E6">
              <a:lumMod val="60000"/>
              <a:lumOff val="40000"/>
            </a:srgbClr>
          </a:solidFill>
          <a:ln>
            <a:no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lvl="0" algn="ctr">
              <a:buClrTx/>
              <a:buSzTx/>
              <a:buFontTx/>
            </a:pPr>
            <a:endParaRPr lang="zh-CN" altLang="en-US" b="1">
              <a:latin typeface="微软雅黑" panose="020B0503020204020204" pitchFamily="34" charset="-122"/>
              <a:cs typeface="MiSans" panose="00000500000000000000" charset="-122"/>
              <a:sym typeface="微软雅黑" panose="020B0503020204020204" pitchFamily="34" charset="-122"/>
            </a:endParaRPr>
          </a:p>
        </p:txBody>
      </p:sp>
      <p:sp>
        <p:nvSpPr>
          <p:cNvPr id="28" name="椭圆 27"/>
          <p:cNvSpPr/>
          <p:nvPr>
            <p:custDataLst>
              <p:tags r:id="rId9"/>
            </p:custDataLst>
          </p:nvPr>
        </p:nvSpPr>
        <p:spPr>
          <a:xfrm>
            <a:off x="4842510" y="1863725"/>
            <a:ext cx="2627630" cy="2627630"/>
          </a:xfrm>
          <a:prstGeom prst="ellipse">
            <a:avLst/>
          </a:prstGeom>
          <a:gradFill>
            <a:gsLst>
              <a:gs pos="100000">
                <a:srgbClr val="6096E6"/>
              </a:gs>
              <a:gs pos="0">
                <a:srgbClr val="6096E6">
                  <a:alpha val="80000"/>
                </a:srgbClr>
              </a:gs>
            </a:gsLst>
            <a:lin ang="5400000" scaled="0"/>
          </a:gradFill>
          <a:ln w="19050">
            <a:gradFill>
              <a:gsLst>
                <a:gs pos="0">
                  <a:srgbClr val="6096E6">
                    <a:lumMod val="20000"/>
                    <a:lumOff val="80000"/>
                  </a:srgbClr>
                </a:gs>
                <a:gs pos="68000">
                  <a:srgbClr val="6096E6">
                    <a:alpha val="0"/>
                  </a:srgbClr>
                </a:gs>
                <a:gs pos="37000">
                  <a:srgbClr val="6096E6">
                    <a:alpha val="0"/>
                  </a:srgbClr>
                </a:gs>
                <a:gs pos="100000">
                  <a:srgbClr val="6096E6">
                    <a:lumMod val="20000"/>
                    <a:lumOff val="80000"/>
                  </a:srgbClr>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lvl="0" algn="ctr">
              <a:buClrTx/>
              <a:buSzTx/>
              <a:buFontTx/>
            </a:pPr>
            <a:endParaRPr lang="zh-CN" altLang="en-US" b="1">
              <a:latin typeface="微软雅黑" panose="020B0503020204020204" pitchFamily="34" charset="-122"/>
              <a:cs typeface="MiSans" panose="00000500000000000000" charset="-122"/>
              <a:sym typeface="微软雅黑" panose="020B0503020204020204" pitchFamily="34" charset="-122"/>
            </a:endParaRPr>
          </a:p>
        </p:txBody>
      </p:sp>
      <p:sp>
        <p:nvSpPr>
          <p:cNvPr id="42" name="椭圆 41"/>
          <p:cNvSpPr/>
          <p:nvPr>
            <p:custDataLst>
              <p:tags r:id="rId10"/>
            </p:custDataLst>
          </p:nvPr>
        </p:nvSpPr>
        <p:spPr>
          <a:xfrm>
            <a:off x="5084445" y="2105660"/>
            <a:ext cx="2143760" cy="2143760"/>
          </a:xfrm>
          <a:prstGeom prst="ellipse">
            <a:avLst/>
          </a:pr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11" name="燕尾形 10"/>
          <p:cNvSpPr/>
          <p:nvPr>
            <p:custDataLst>
              <p:tags r:id="rId11"/>
            </p:custDataLst>
          </p:nvPr>
        </p:nvSpPr>
        <p:spPr>
          <a:xfrm flipH="1">
            <a:off x="1657350" y="1359535"/>
            <a:ext cx="3612515" cy="674370"/>
          </a:xfrm>
          <a:prstGeom prst="chevron">
            <a:avLst/>
          </a:prstGeom>
          <a:noFill/>
          <a:ln w="28575">
            <a:gradFill>
              <a:gsLst>
                <a:gs pos="70000">
                  <a:srgbClr val="6096E6">
                    <a:alpha val="20000"/>
                  </a:srgbClr>
                </a:gs>
                <a:gs pos="100000">
                  <a:srgbClr val="6096E6"/>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53" name="文本框 52"/>
          <p:cNvSpPr txBox="1"/>
          <p:nvPr>
            <p:custDataLst>
              <p:tags r:id="rId12"/>
            </p:custDataLst>
          </p:nvPr>
        </p:nvSpPr>
        <p:spPr>
          <a:xfrm>
            <a:off x="1792605" y="1520190"/>
            <a:ext cx="1887220" cy="353060"/>
          </a:xfrm>
          <a:prstGeom prst="rect">
            <a:avLst/>
          </a:prstGeom>
          <a:noFill/>
        </p:spPr>
        <p:txBody>
          <a:bodyPr wrap="square" bIns="0" rtlCol="0"/>
          <a:p>
            <a:pPr algn="ctr"/>
            <a:r>
              <a:rPr lang="zh-CN" altLang="en-US" sz="2000" b="1" spc="300">
                <a:solidFill>
                  <a:srgbClr val="6096E6"/>
                </a:solidFill>
                <a:uFillTx/>
                <a:latin typeface="微软雅黑" panose="020B0503020204020204" pitchFamily="34" charset="-122"/>
                <a:ea typeface="微软雅黑" panose="020B0503020204020204" pitchFamily="34" charset="-122"/>
              </a:rPr>
              <a:t>应用安全</a:t>
            </a:r>
            <a:endParaRPr lang="zh-CN" altLang="en-US" sz="2000" b="1" spc="300">
              <a:solidFill>
                <a:srgbClr val="6096E6"/>
              </a:solidFill>
              <a:uFillTx/>
              <a:latin typeface="微软雅黑" panose="020B0503020204020204" pitchFamily="34" charset="-122"/>
              <a:ea typeface="微软雅黑" panose="020B0503020204020204" pitchFamily="34" charset="-122"/>
            </a:endParaRPr>
          </a:p>
        </p:txBody>
      </p:sp>
      <p:sp>
        <p:nvSpPr>
          <p:cNvPr id="9" name="燕尾形 8"/>
          <p:cNvSpPr/>
          <p:nvPr>
            <p:custDataLst>
              <p:tags r:id="rId13"/>
            </p:custDataLst>
          </p:nvPr>
        </p:nvSpPr>
        <p:spPr>
          <a:xfrm flipH="1">
            <a:off x="1805940" y="4637405"/>
            <a:ext cx="3612515" cy="673100"/>
          </a:xfrm>
          <a:prstGeom prst="chevron">
            <a:avLst/>
          </a:prstGeom>
          <a:noFill/>
          <a:ln w="28575">
            <a:gradFill>
              <a:gsLst>
                <a:gs pos="70000">
                  <a:srgbClr val="56CA95">
                    <a:alpha val="20000"/>
                  </a:srgbClr>
                </a:gs>
                <a:gs pos="100000">
                  <a:srgbClr val="56CA95"/>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45" name="文本框 44"/>
          <p:cNvSpPr txBox="1"/>
          <p:nvPr>
            <p:custDataLst>
              <p:tags r:id="rId14"/>
            </p:custDataLst>
          </p:nvPr>
        </p:nvSpPr>
        <p:spPr>
          <a:xfrm>
            <a:off x="1969135" y="4797425"/>
            <a:ext cx="1887220" cy="353060"/>
          </a:xfrm>
          <a:prstGeom prst="rect">
            <a:avLst/>
          </a:prstGeom>
          <a:noFill/>
        </p:spPr>
        <p:txBody>
          <a:bodyPr wrap="square" bIns="0" rtlCol="0"/>
          <a:p>
            <a:pPr algn="ctr"/>
            <a:r>
              <a:rPr lang="zh-CN" altLang="en-US" sz="2000" b="1" spc="300">
                <a:solidFill>
                  <a:srgbClr val="56CA95"/>
                </a:solidFill>
                <a:uFillTx/>
                <a:latin typeface="微软雅黑" panose="020B0503020204020204" pitchFamily="34" charset="-122"/>
                <a:ea typeface="微软雅黑" panose="020B0503020204020204" pitchFamily="34" charset="-122"/>
              </a:rPr>
              <a:t>基础安全</a:t>
            </a:r>
            <a:endParaRPr lang="zh-CN" altLang="en-US" sz="2000" b="1" spc="300">
              <a:solidFill>
                <a:srgbClr val="56CA95"/>
              </a:solidFill>
              <a:uFillTx/>
              <a:latin typeface="微软雅黑" panose="020B0503020204020204" pitchFamily="34" charset="-122"/>
              <a:ea typeface="微软雅黑" panose="020B0503020204020204" pitchFamily="34" charset="-122"/>
            </a:endParaRPr>
          </a:p>
        </p:txBody>
      </p:sp>
      <p:sp>
        <p:nvSpPr>
          <p:cNvPr id="46" name="文本框 45"/>
          <p:cNvSpPr txBox="1"/>
          <p:nvPr>
            <p:custDataLst>
              <p:tags r:id="rId15"/>
            </p:custDataLst>
          </p:nvPr>
        </p:nvSpPr>
        <p:spPr>
          <a:xfrm>
            <a:off x="8200390" y="1520190"/>
            <a:ext cx="1887220" cy="353060"/>
          </a:xfrm>
          <a:prstGeom prst="rect">
            <a:avLst/>
          </a:prstGeom>
          <a:noFill/>
        </p:spPr>
        <p:txBody>
          <a:bodyPr wrap="square" bIns="0" rtlCol="0"/>
          <a:p>
            <a:pPr algn="r"/>
            <a:r>
              <a:rPr lang="zh-CN" altLang="en-US" sz="2000" b="1" spc="300">
                <a:solidFill>
                  <a:srgbClr val="FFBA55"/>
                </a:solidFill>
                <a:uFillTx/>
                <a:latin typeface="微软雅黑" panose="020B0503020204020204" pitchFamily="34" charset="-122"/>
                <a:ea typeface="微软雅黑" panose="020B0503020204020204" pitchFamily="34" charset="-122"/>
              </a:rPr>
              <a:t>数据安全</a:t>
            </a:r>
            <a:endParaRPr lang="zh-CN" altLang="en-US" sz="2000" b="1" spc="300">
              <a:solidFill>
                <a:srgbClr val="FFBA55"/>
              </a:solidFill>
              <a:uFillTx/>
              <a:latin typeface="微软雅黑" panose="020B0503020204020204" pitchFamily="34" charset="-122"/>
              <a:ea typeface="微软雅黑" panose="020B0503020204020204" pitchFamily="34" charset="-122"/>
            </a:endParaRPr>
          </a:p>
        </p:txBody>
      </p:sp>
      <p:sp>
        <p:nvSpPr>
          <p:cNvPr id="10" name="燕尾形 9"/>
          <p:cNvSpPr/>
          <p:nvPr>
            <p:custDataLst>
              <p:tags r:id="rId16"/>
            </p:custDataLst>
          </p:nvPr>
        </p:nvSpPr>
        <p:spPr>
          <a:xfrm>
            <a:off x="6755765" y="4637405"/>
            <a:ext cx="3610610" cy="673100"/>
          </a:xfrm>
          <a:prstGeom prst="chevron">
            <a:avLst/>
          </a:prstGeom>
          <a:noFill/>
          <a:ln w="28575">
            <a:gradFill>
              <a:gsLst>
                <a:gs pos="70000">
                  <a:srgbClr val="EC5F74">
                    <a:alpha val="20000"/>
                  </a:srgbClr>
                </a:gs>
                <a:gs pos="100000">
                  <a:srgbClr val="EC5F74"/>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48" name="文本框 47"/>
          <p:cNvSpPr txBox="1"/>
          <p:nvPr>
            <p:custDataLst>
              <p:tags r:id="rId17"/>
            </p:custDataLst>
          </p:nvPr>
        </p:nvSpPr>
        <p:spPr>
          <a:xfrm>
            <a:off x="8238490" y="4797425"/>
            <a:ext cx="1887220" cy="353060"/>
          </a:xfrm>
          <a:prstGeom prst="rect">
            <a:avLst/>
          </a:prstGeom>
          <a:noFill/>
        </p:spPr>
        <p:txBody>
          <a:bodyPr wrap="square" bIns="0" rtlCol="0"/>
          <a:p>
            <a:pPr algn="r"/>
            <a:r>
              <a:rPr lang="zh-CN" altLang="en-US" sz="2000" b="1" spc="300">
                <a:solidFill>
                  <a:srgbClr val="EC5F74"/>
                </a:solidFill>
                <a:uFillTx/>
                <a:latin typeface="微软雅黑" panose="020B0503020204020204" pitchFamily="34" charset="-122"/>
                <a:ea typeface="微软雅黑" panose="020B0503020204020204" pitchFamily="34" charset="-122"/>
              </a:rPr>
              <a:t>内容安全</a:t>
            </a:r>
            <a:r>
              <a:rPr lang="zh-CN" altLang="en-US" sz="2000" b="1" spc="300">
                <a:solidFill>
                  <a:srgbClr val="EC5F74"/>
                </a:solidFill>
                <a:uFillTx/>
                <a:latin typeface="微软雅黑" panose="020B0503020204020204" pitchFamily="34" charset="-122"/>
                <a:ea typeface="微软雅黑" panose="020B0503020204020204" pitchFamily="34" charset="-122"/>
              </a:rPr>
              <a:t>等</a:t>
            </a:r>
            <a:endParaRPr lang="zh-CN" altLang="en-US" sz="2000" b="1" spc="300">
              <a:solidFill>
                <a:srgbClr val="EC5F74"/>
              </a:solidFill>
              <a:uFillTx/>
              <a:latin typeface="微软雅黑" panose="020B0503020204020204" pitchFamily="34" charset="-122"/>
              <a:ea typeface="微软雅黑" panose="020B0503020204020204" pitchFamily="34" charset="-122"/>
            </a:endParaRPr>
          </a:p>
        </p:txBody>
      </p:sp>
      <p:sp>
        <p:nvSpPr>
          <p:cNvPr id="147" name="文本框 146"/>
          <p:cNvSpPr txBox="1"/>
          <p:nvPr>
            <p:custDataLst>
              <p:tags r:id="rId18"/>
            </p:custDataLst>
          </p:nvPr>
        </p:nvSpPr>
        <p:spPr>
          <a:xfrm>
            <a:off x="1381125" y="2072640"/>
            <a:ext cx="3300095" cy="885825"/>
          </a:xfrm>
          <a:prstGeom prst="rect">
            <a:avLst/>
          </a:prstGeom>
          <a:noFill/>
        </p:spPr>
        <p:txBody>
          <a:bodyPr wrap="square" rtlCol="0">
            <a:normAutofit/>
          </a:bodyPr>
          <a:p>
            <a:pPr algn="l"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关注业务流中应用系统的安全性</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文本框 67"/>
          <p:cNvSpPr txBox="1"/>
          <p:nvPr>
            <p:custDataLst>
              <p:tags r:id="rId19"/>
            </p:custDataLst>
          </p:nvPr>
        </p:nvSpPr>
        <p:spPr>
          <a:xfrm>
            <a:off x="1237615" y="3711575"/>
            <a:ext cx="3300095" cy="885825"/>
          </a:xfrm>
          <a:prstGeom prst="rect">
            <a:avLst/>
          </a:prstGeom>
          <a:noFill/>
        </p:spPr>
        <p:txBody>
          <a:bodyPr wrap="square" rtlCol="0">
            <a:normAutofit/>
          </a:bodyPr>
          <a:p>
            <a:pPr algn="l"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关注日常办公环境及行为的安全性</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文本框 68"/>
          <p:cNvSpPr txBox="1"/>
          <p:nvPr>
            <p:custDataLst>
              <p:tags r:id="rId20"/>
            </p:custDataLst>
          </p:nvPr>
        </p:nvSpPr>
        <p:spPr>
          <a:xfrm>
            <a:off x="2118360" y="5312410"/>
            <a:ext cx="3300095" cy="885825"/>
          </a:xfrm>
          <a:prstGeom prst="rect">
            <a:avLst/>
          </a:prstGeom>
          <a:noFill/>
        </p:spPr>
        <p:txBody>
          <a:bodyPr wrap="square" rtlCol="0">
            <a:normAutofit/>
          </a:bodyPr>
          <a:p>
            <a:pPr algn="l"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关注应用系统运行的基础资源及服务的安全性</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文本框 70"/>
          <p:cNvSpPr txBox="1"/>
          <p:nvPr>
            <p:custDataLst>
              <p:tags r:id="rId21"/>
            </p:custDataLst>
          </p:nvPr>
        </p:nvSpPr>
        <p:spPr>
          <a:xfrm>
            <a:off x="6755765" y="5312410"/>
            <a:ext cx="3300095" cy="885825"/>
          </a:xfrm>
          <a:prstGeom prst="rect">
            <a:avLst/>
          </a:prstGeom>
          <a:noFill/>
        </p:spPr>
        <p:txBody>
          <a:bodyPr wrap="square" rtlCol="0">
            <a:normAutofit/>
          </a:bodyPr>
          <a:p>
            <a:pPr algn="r"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其他还有云原生安全等</a:t>
            </a: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内容</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文本框 71"/>
          <p:cNvSpPr txBox="1"/>
          <p:nvPr>
            <p:custDataLst>
              <p:tags r:id="rId22"/>
            </p:custDataLst>
          </p:nvPr>
        </p:nvSpPr>
        <p:spPr>
          <a:xfrm>
            <a:off x="7631430" y="3711575"/>
            <a:ext cx="3300095" cy="885825"/>
          </a:xfrm>
          <a:prstGeom prst="rect">
            <a:avLst/>
          </a:prstGeom>
          <a:noFill/>
        </p:spPr>
        <p:txBody>
          <a:bodyPr wrap="square" rtlCol="0">
            <a:normAutofit/>
          </a:bodyPr>
          <a:p>
            <a:pPr algn="r"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关注互联网</a:t>
            </a: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环境中业务模式及</a:t>
            </a: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运行的安全</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文本框 72"/>
          <p:cNvSpPr txBox="1"/>
          <p:nvPr>
            <p:custDataLst>
              <p:tags r:id="rId23"/>
            </p:custDataLst>
          </p:nvPr>
        </p:nvSpPr>
        <p:spPr>
          <a:xfrm>
            <a:off x="7657465" y="2072640"/>
            <a:ext cx="3300095" cy="885825"/>
          </a:xfrm>
          <a:prstGeom prst="rect">
            <a:avLst/>
          </a:prstGeom>
          <a:noFill/>
        </p:spPr>
        <p:txBody>
          <a:bodyPr wrap="square" rtlCol="0">
            <a:normAutofit/>
          </a:bodyPr>
          <a:p>
            <a:pPr algn="r"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关注公司机密数据的安全性</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文本框 55"/>
          <p:cNvSpPr txBox="1"/>
          <p:nvPr/>
        </p:nvSpPr>
        <p:spPr>
          <a:xfrm>
            <a:off x="5025390" y="2225040"/>
            <a:ext cx="2532380" cy="1938020"/>
          </a:xfrm>
          <a:prstGeom prst="rect">
            <a:avLst/>
          </a:prstGeom>
          <a:noFill/>
        </p:spPr>
        <p:txBody>
          <a:bodyPr wrap="square" rtlCol="0" anchor="t">
            <a:spAutoFit/>
          </a:bodyPr>
          <a:p>
            <a:r>
              <a:rPr lang="zh-CN" altLang="en-US" sz="2000" b="1">
                <a:solidFill>
                  <a:srgbClr val="FF0000"/>
                </a:solidFill>
                <a:latin typeface="微软雅黑" panose="020B0503020204020204" pitchFamily="34" charset="-122"/>
                <a:ea typeface="微软雅黑" panose="020B0503020204020204" pitchFamily="34" charset="-122"/>
                <a:sym typeface="+mn-ea"/>
              </a:rPr>
              <a:t>发现，监控，分析</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评估，检查，测试</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处置，响应，审计</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巡检，优化，感知</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情报，加固，修复</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安全培训，攻防对抗</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464185" y="528320"/>
            <a:ext cx="197675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管理体系</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pic>
        <p:nvPicPr>
          <p:cNvPr id="4" name="图片 3" descr="8c8db75d9120cecc73e54fa84eb1dae1"/>
          <p:cNvPicPr>
            <a:picLocks noChangeAspect="1"/>
          </p:cNvPicPr>
          <p:nvPr/>
        </p:nvPicPr>
        <p:blipFill>
          <a:blip r:embed="rId1"/>
          <a:stretch>
            <a:fillRect/>
          </a:stretch>
        </p:blipFill>
        <p:spPr>
          <a:xfrm>
            <a:off x="734695" y="1565275"/>
            <a:ext cx="5191760" cy="3896995"/>
          </a:xfrm>
          <a:prstGeom prst="rect">
            <a:avLst/>
          </a:prstGeom>
        </p:spPr>
      </p:pic>
      <p:pic>
        <p:nvPicPr>
          <p:cNvPr id="5" name="图片 4" descr="5e91d18cbac08ca02c817302b74ecfbc"/>
          <p:cNvPicPr>
            <a:picLocks noChangeAspect="1"/>
          </p:cNvPicPr>
          <p:nvPr/>
        </p:nvPicPr>
        <p:blipFill>
          <a:blip r:embed="rId2"/>
          <a:stretch>
            <a:fillRect/>
          </a:stretch>
        </p:blipFill>
        <p:spPr>
          <a:xfrm>
            <a:off x="6405245" y="1841500"/>
            <a:ext cx="4547235" cy="3175635"/>
          </a:xfrm>
          <a:prstGeom prst="rect">
            <a:avLst/>
          </a:prstGeom>
        </p:spPr>
      </p:pic>
      <p:sp>
        <p:nvSpPr>
          <p:cNvPr id="13" name="文本框 12"/>
          <p:cNvSpPr txBox="1"/>
          <p:nvPr/>
        </p:nvSpPr>
        <p:spPr>
          <a:xfrm>
            <a:off x="7535545" y="5249545"/>
            <a:ext cx="2203450" cy="521970"/>
          </a:xfrm>
          <a:prstGeom prst="rect">
            <a:avLst/>
          </a:prstGeom>
          <a:noFill/>
        </p:spPr>
        <p:txBody>
          <a:bodyPr wrap="square" rtlCol="0">
            <a:spAutoFit/>
          </a:bodyPr>
          <a:p>
            <a:r>
              <a:rPr lang="zh-CN" altLang="en-US" sz="2800" b="1">
                <a:solidFill>
                  <a:srgbClr val="FF0000"/>
                </a:solidFill>
                <a:latin typeface="微软雅黑" panose="020B0503020204020204" pitchFamily="34" charset="-122"/>
                <a:ea typeface="微软雅黑" panose="020B0503020204020204" pitchFamily="34" charset="-122"/>
              </a:rPr>
              <a:t>安全工作流</a:t>
            </a:r>
            <a:endParaRPr lang="zh-CN" altLang="en-US" sz="2800" b="1">
              <a:solidFill>
                <a:srgbClr val="FF0000"/>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3"/>
            </p:custDataLst>
          </p:nvPr>
        </p:nvSpPr>
        <p:spPr>
          <a:xfrm>
            <a:off x="3100705" y="5249545"/>
            <a:ext cx="1654810" cy="521970"/>
          </a:xfrm>
          <a:prstGeom prst="rect">
            <a:avLst/>
          </a:prstGeom>
          <a:noFill/>
        </p:spPr>
        <p:txBody>
          <a:bodyPr wrap="square" rtlCol="0">
            <a:spAutoFit/>
          </a:bodyPr>
          <a:p>
            <a:r>
              <a:rPr lang="zh-CN" altLang="en-US" sz="2800" b="1">
                <a:solidFill>
                  <a:srgbClr val="FF0000"/>
                </a:solidFill>
                <a:latin typeface="微软雅黑" panose="020B0503020204020204" pitchFamily="34" charset="-122"/>
                <a:ea typeface="微软雅黑" panose="020B0503020204020204" pitchFamily="34" charset="-122"/>
              </a:rPr>
              <a:t>安全</a:t>
            </a:r>
            <a:r>
              <a:rPr lang="zh-CN" altLang="en-US" sz="2800" b="1">
                <a:solidFill>
                  <a:srgbClr val="FF0000"/>
                </a:solidFill>
                <a:latin typeface="微软雅黑" panose="020B0503020204020204" pitchFamily="34" charset="-122"/>
                <a:ea typeface="微软雅黑" panose="020B0503020204020204" pitchFamily="34" charset="-122"/>
              </a:rPr>
              <a:t>制度</a:t>
            </a:r>
            <a:endParaRPr lang="zh-CN" altLang="en-US" sz="28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464185" y="528320"/>
            <a:ext cx="197675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运营体系</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圆角矩形 10"/>
          <p:cNvSpPr/>
          <p:nvPr>
            <p:custDataLst>
              <p:tags r:id="rId1"/>
            </p:custDataLst>
          </p:nvPr>
        </p:nvSpPr>
        <p:spPr>
          <a:xfrm>
            <a:off x="7148830" y="1685290"/>
            <a:ext cx="2115185" cy="450850"/>
          </a:xfrm>
          <a:prstGeom prst="roundRect">
            <a:avLst/>
          </a:prstGeom>
          <a:gradFill>
            <a:gsLst>
              <a:gs pos="0">
                <a:srgbClr val="376FFF">
                  <a:lumMod val="75000"/>
                </a:srgbClr>
              </a:gs>
              <a:gs pos="100000">
                <a:srgbClr val="376FFF"/>
              </a:gs>
            </a:gsLst>
            <a:lin ang="2700000" scaled="0"/>
          </a:gradFill>
          <a:ln>
            <a:noFill/>
          </a:ln>
          <a:effectLst>
            <a:outerShdw blurRad="76200" dist="50800" dir="2700000" algn="tl" rotWithShape="0">
              <a:srgbClr val="376FFF">
                <a:lumMod val="50000"/>
                <a:alpha val="40000"/>
              </a:srgbClr>
            </a:outerShdw>
          </a:effectLst>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p>
        </p:txBody>
      </p:sp>
      <p:sp>
        <p:nvSpPr>
          <p:cNvPr id="13" name="标题"/>
          <p:cNvSpPr txBox="1"/>
          <p:nvPr>
            <p:custDataLst>
              <p:tags r:id="rId2"/>
            </p:custDataLst>
          </p:nvPr>
        </p:nvSpPr>
        <p:spPr>
          <a:xfrm>
            <a:off x="7391400" y="1726565"/>
            <a:ext cx="1630680" cy="368300"/>
          </a:xfrm>
          <a:prstGeom prst="rect">
            <a:avLst/>
          </a:prstGeom>
          <a:noFill/>
        </p:spPr>
        <p:txBody>
          <a:bodyPr wrap="square" lIns="90170" tIns="46990" rIns="90170" bIns="0" rtlCol="0" anchor="b">
            <a:normAutofit lnSpcReduction="10000"/>
          </a:bodyPr>
          <a:p>
            <a:pPr algn="ctr"/>
            <a:r>
              <a:rPr lang="zh-CN" altLang="en-US" sz="2000" b="1" spc="300" dirty="0">
                <a:solidFill>
                  <a:srgbClr val="FFFFFF"/>
                </a:solidFill>
                <a:latin typeface="Arial" panose="020B0604020202020204" pitchFamily="34" charset="0"/>
                <a:ea typeface="微软雅黑" panose="020B0503020204020204" pitchFamily="34" charset="-122"/>
              </a:rPr>
              <a:t>持续</a:t>
            </a:r>
            <a:r>
              <a:rPr lang="zh-CN" altLang="en-US" sz="2000" b="1" spc="300" dirty="0">
                <a:solidFill>
                  <a:srgbClr val="FFFFFF"/>
                </a:solidFill>
                <a:latin typeface="Arial" panose="020B0604020202020204" pitchFamily="34" charset="0"/>
                <a:ea typeface="微软雅黑" panose="020B0503020204020204" pitchFamily="34" charset="-122"/>
              </a:rPr>
              <a:t>运营</a:t>
            </a:r>
            <a:endParaRPr lang="zh-CN" altLang="en-US" sz="2000" b="1" spc="300" dirty="0">
              <a:solidFill>
                <a:srgbClr val="FFFFFF"/>
              </a:solidFill>
              <a:latin typeface="Arial" panose="020B0604020202020204" pitchFamily="34" charset="0"/>
              <a:ea typeface="微软雅黑" panose="020B0503020204020204" pitchFamily="34" charset="-122"/>
            </a:endParaRPr>
          </a:p>
        </p:txBody>
      </p:sp>
      <p:sp>
        <p:nvSpPr>
          <p:cNvPr id="15" name="圆角矩形 14"/>
          <p:cNvSpPr/>
          <p:nvPr>
            <p:custDataLst>
              <p:tags r:id="rId3"/>
            </p:custDataLst>
          </p:nvPr>
        </p:nvSpPr>
        <p:spPr>
          <a:xfrm>
            <a:off x="7148830" y="3237230"/>
            <a:ext cx="2115185" cy="450850"/>
          </a:xfrm>
          <a:prstGeom prst="roundRect">
            <a:avLst/>
          </a:prstGeom>
          <a:gradFill>
            <a:gsLst>
              <a:gs pos="10000">
                <a:srgbClr val="FFD247">
                  <a:lumMod val="75000"/>
                </a:srgbClr>
              </a:gs>
              <a:gs pos="100000">
                <a:srgbClr val="FFD247"/>
              </a:gs>
            </a:gsLst>
            <a:lin ang="2700000" scaled="0"/>
          </a:gradFill>
          <a:ln>
            <a:noFill/>
          </a:ln>
          <a:effectLst>
            <a:outerShdw blurRad="76200" dist="50800" dir="2700000" algn="tl" rotWithShape="0">
              <a:srgbClr val="FFD247">
                <a:lumMod val="50000"/>
                <a:alpha val="40000"/>
              </a:srgbClr>
            </a:outerShdw>
          </a:effectLst>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p>
        </p:txBody>
      </p:sp>
      <p:sp>
        <p:nvSpPr>
          <p:cNvPr id="17" name="标题"/>
          <p:cNvSpPr txBox="1"/>
          <p:nvPr>
            <p:custDataLst>
              <p:tags r:id="rId4"/>
            </p:custDataLst>
          </p:nvPr>
        </p:nvSpPr>
        <p:spPr>
          <a:xfrm>
            <a:off x="7390765" y="3278505"/>
            <a:ext cx="1630680" cy="368300"/>
          </a:xfrm>
          <a:prstGeom prst="rect">
            <a:avLst/>
          </a:prstGeom>
          <a:noFill/>
        </p:spPr>
        <p:txBody>
          <a:bodyPr wrap="square" lIns="90170" tIns="46990" rIns="90170" bIns="0" rtlCol="0" anchor="b">
            <a:normAutofit lnSpcReduction="10000"/>
          </a:bodyPr>
          <a:p>
            <a:pPr algn="ctr"/>
            <a:r>
              <a:rPr lang="zh-CN" altLang="en-US" sz="2000" b="1" spc="300" dirty="0">
                <a:solidFill>
                  <a:srgbClr val="FFFFFF"/>
                </a:solidFill>
                <a:latin typeface="Arial" panose="020B0604020202020204" pitchFamily="34" charset="0"/>
                <a:ea typeface="微软雅黑" panose="020B0503020204020204" pitchFamily="34" charset="-122"/>
              </a:rPr>
              <a:t>自动化</a:t>
            </a:r>
            <a:endParaRPr lang="zh-CN" altLang="en-US" sz="2000" b="1" spc="300" dirty="0">
              <a:solidFill>
                <a:srgbClr val="FFFFFF"/>
              </a:solidFill>
              <a:latin typeface="Arial" panose="020B0604020202020204" pitchFamily="34" charset="0"/>
              <a:ea typeface="微软雅黑" panose="020B0503020204020204" pitchFamily="34" charset="-122"/>
            </a:endParaRPr>
          </a:p>
        </p:txBody>
      </p:sp>
      <p:sp>
        <p:nvSpPr>
          <p:cNvPr id="19" name="圆角矩形 18"/>
          <p:cNvSpPr/>
          <p:nvPr>
            <p:custDataLst>
              <p:tags r:id="rId5"/>
            </p:custDataLst>
          </p:nvPr>
        </p:nvSpPr>
        <p:spPr>
          <a:xfrm>
            <a:off x="7148830" y="4789170"/>
            <a:ext cx="2115185" cy="450850"/>
          </a:xfrm>
          <a:prstGeom prst="roundRect">
            <a:avLst/>
          </a:prstGeom>
          <a:gradFill>
            <a:gsLst>
              <a:gs pos="0">
                <a:srgbClr val="17D594">
                  <a:lumMod val="75000"/>
                </a:srgbClr>
              </a:gs>
              <a:gs pos="100000">
                <a:srgbClr val="17D594"/>
              </a:gs>
            </a:gsLst>
            <a:lin ang="2700000" scaled="0"/>
          </a:gradFill>
          <a:ln>
            <a:noFill/>
          </a:ln>
          <a:effectLst>
            <a:outerShdw blurRad="76200" dist="50800" dir="2700000" algn="tl" rotWithShape="0">
              <a:srgbClr val="17D594">
                <a:lumMod val="50000"/>
                <a:alpha val="40000"/>
              </a:srgbClr>
            </a:outerShdw>
          </a:effectLst>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p>
        </p:txBody>
      </p:sp>
      <p:sp>
        <p:nvSpPr>
          <p:cNvPr id="21" name="标题"/>
          <p:cNvSpPr txBox="1"/>
          <p:nvPr>
            <p:custDataLst>
              <p:tags r:id="rId6"/>
            </p:custDataLst>
          </p:nvPr>
        </p:nvSpPr>
        <p:spPr>
          <a:xfrm>
            <a:off x="7391400" y="4830445"/>
            <a:ext cx="1630680" cy="368300"/>
          </a:xfrm>
          <a:prstGeom prst="rect">
            <a:avLst/>
          </a:prstGeom>
          <a:noFill/>
        </p:spPr>
        <p:txBody>
          <a:bodyPr wrap="square" lIns="90170" tIns="46990" rIns="90170" bIns="0" rtlCol="0" anchor="b">
            <a:normAutofit lnSpcReduction="10000"/>
          </a:bodyPr>
          <a:p>
            <a:pPr algn="ctr"/>
            <a:r>
              <a:rPr lang="zh-CN" altLang="en-US" sz="2000" b="1" spc="300" dirty="0">
                <a:solidFill>
                  <a:srgbClr val="FFFFFF"/>
                </a:solidFill>
                <a:latin typeface="Arial" panose="020B0604020202020204" pitchFamily="34" charset="0"/>
                <a:ea typeface="微软雅黑" panose="020B0503020204020204" pitchFamily="34" charset="-122"/>
              </a:rPr>
              <a:t>数据化</a:t>
            </a:r>
            <a:endParaRPr lang="zh-CN" altLang="en-US" sz="2000" b="1" spc="300" dirty="0">
              <a:solidFill>
                <a:srgbClr val="FFFFFF"/>
              </a:solidFill>
              <a:latin typeface="Arial" panose="020B0604020202020204" pitchFamily="34" charset="0"/>
              <a:ea typeface="微软雅黑" panose="020B0503020204020204" pitchFamily="34" charset="-122"/>
            </a:endParaRPr>
          </a:p>
        </p:txBody>
      </p:sp>
      <p:pic>
        <p:nvPicPr>
          <p:cNvPr id="22" name="图片 21" descr="2"/>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2818765" y="1967865"/>
            <a:ext cx="1542415" cy="699770"/>
          </a:xfrm>
          <a:prstGeom prst="rect">
            <a:avLst/>
          </a:prstGeom>
        </p:spPr>
      </p:pic>
      <p:pic>
        <p:nvPicPr>
          <p:cNvPr id="23" name="图片 22" descr="1"/>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3983990" y="1967865"/>
            <a:ext cx="1148080" cy="1524635"/>
          </a:xfrm>
          <a:prstGeom prst="rect">
            <a:avLst/>
          </a:prstGeom>
        </p:spPr>
      </p:pic>
      <p:pic>
        <p:nvPicPr>
          <p:cNvPr id="24" name="图片 23" descr="2"/>
          <p:cNvPicPr>
            <a:picLocks noChangeAspect="1"/>
          </p:cNvPicPr>
          <p:nvPr>
            <p:custDataLst>
              <p:tags r:id="rId13"/>
            </p:custDataLst>
          </p:nvPr>
        </p:nvPicPr>
        <p:blipFill>
          <a:blip r:embed="rId8">
            <a:extLst>
              <a:ext uri="{96DAC541-7B7A-43D3-8B79-37D633B846F1}">
                <asvg:svgBlip xmlns:asvg="http://schemas.microsoft.com/office/drawing/2016/SVG/main" r:embed="rId9"/>
              </a:ext>
            </a:extLst>
          </a:blip>
          <a:stretch>
            <a:fillRect/>
          </a:stretch>
        </p:blipFill>
        <p:spPr>
          <a:xfrm rot="5400000" flipH="1" flipV="1">
            <a:off x="1696720" y="3859530"/>
            <a:ext cx="1542415" cy="699770"/>
          </a:xfrm>
          <a:prstGeom prst="rect">
            <a:avLst/>
          </a:prstGeom>
        </p:spPr>
      </p:pic>
      <p:pic>
        <p:nvPicPr>
          <p:cNvPr id="25" name="图片 24" descr="1"/>
          <p:cNvPicPr>
            <a:picLocks noChangeAspect="1"/>
          </p:cNvPicPr>
          <p:nvPr>
            <p:custDataLst>
              <p:tags r:id="rId14"/>
            </p:custDataLst>
          </p:nvPr>
        </p:nvPicPr>
        <p:blipFill>
          <a:blip r:embed="rId11">
            <a:extLst>
              <a:ext uri="{96DAC541-7B7A-43D3-8B79-37D633B846F1}">
                <asvg:svgBlip xmlns:asvg="http://schemas.microsoft.com/office/drawing/2016/SVG/main" r:embed="rId12"/>
              </a:ext>
            </a:extLst>
          </a:blip>
          <a:stretch>
            <a:fillRect/>
          </a:stretch>
        </p:blipFill>
        <p:spPr>
          <a:xfrm rot="5400000" flipH="1" flipV="1">
            <a:off x="2306320" y="2478405"/>
            <a:ext cx="1148080" cy="1524635"/>
          </a:xfrm>
          <a:prstGeom prst="rect">
            <a:avLst/>
          </a:prstGeom>
        </p:spPr>
      </p:pic>
      <p:pic>
        <p:nvPicPr>
          <p:cNvPr id="26" name="图片 25" descr="2"/>
          <p:cNvPicPr>
            <a:picLocks noChangeAspect="1"/>
          </p:cNvPicPr>
          <p:nvPr>
            <p:custDataLst>
              <p:tags r:id="rId15"/>
            </p:custDataLst>
          </p:nvPr>
        </p:nvPicPr>
        <p:blipFill>
          <a:blip r:embed="rId8">
            <a:extLst>
              <a:ext uri="{96DAC541-7B7A-43D3-8B79-37D633B846F1}">
                <asvg:svgBlip xmlns:asvg="http://schemas.microsoft.com/office/drawing/2016/SVG/main" r:embed="rId9"/>
              </a:ext>
            </a:extLst>
          </a:blip>
          <a:stretch>
            <a:fillRect/>
          </a:stretch>
        </p:blipFill>
        <p:spPr>
          <a:xfrm flipH="1" flipV="1">
            <a:off x="3589655" y="4975225"/>
            <a:ext cx="1542415" cy="699770"/>
          </a:xfrm>
          <a:prstGeom prst="rect">
            <a:avLst/>
          </a:prstGeom>
        </p:spPr>
      </p:pic>
      <p:pic>
        <p:nvPicPr>
          <p:cNvPr id="27" name="图片 26" descr="1"/>
          <p:cNvPicPr>
            <a:picLocks noChangeAspect="1"/>
          </p:cNvPicPr>
          <p:nvPr>
            <p:custDataLst>
              <p:tags r:id="rId16"/>
            </p:custDataLst>
          </p:nvPr>
        </p:nvPicPr>
        <p:blipFill>
          <a:blip r:embed="rId11">
            <a:extLst>
              <a:ext uri="{96DAC541-7B7A-43D3-8B79-37D633B846F1}">
                <asvg:svgBlip xmlns:asvg="http://schemas.microsoft.com/office/drawing/2016/SVG/main" r:embed="rId12"/>
              </a:ext>
            </a:extLst>
          </a:blip>
          <a:stretch>
            <a:fillRect/>
          </a:stretch>
        </p:blipFill>
        <p:spPr>
          <a:xfrm flipH="1" flipV="1">
            <a:off x="2818765" y="4150360"/>
            <a:ext cx="1148080" cy="1524635"/>
          </a:xfrm>
          <a:prstGeom prst="rect">
            <a:avLst/>
          </a:prstGeom>
        </p:spPr>
      </p:pic>
      <p:pic>
        <p:nvPicPr>
          <p:cNvPr id="28" name="图片 27" descr="2"/>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rot="16200000" flipH="1" flipV="1">
            <a:off x="4716145" y="3088640"/>
            <a:ext cx="1542415" cy="699770"/>
          </a:xfrm>
          <a:prstGeom prst="rect">
            <a:avLst/>
          </a:prstGeom>
        </p:spPr>
      </p:pic>
      <p:pic>
        <p:nvPicPr>
          <p:cNvPr id="29" name="图片 28" descr="1"/>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rot="16200000" flipH="1" flipV="1">
            <a:off x="4500880" y="3644265"/>
            <a:ext cx="1148080" cy="1524635"/>
          </a:xfrm>
          <a:prstGeom prst="rect">
            <a:avLst/>
          </a:prstGeom>
        </p:spPr>
      </p:pic>
      <p:sp>
        <p:nvSpPr>
          <p:cNvPr id="30" name="序号"/>
          <p:cNvSpPr txBox="1"/>
          <p:nvPr>
            <p:custDataLst>
              <p:tags r:id="rId23"/>
            </p:custDataLst>
          </p:nvPr>
        </p:nvSpPr>
        <p:spPr>
          <a:xfrm>
            <a:off x="4361180" y="2115185"/>
            <a:ext cx="710565" cy="531495"/>
          </a:xfrm>
          <a:prstGeom prst="rect">
            <a:avLst/>
          </a:prstGeom>
          <a:noFill/>
        </p:spPr>
        <p:txBody>
          <a:bodyPr wrap="square" lIns="90170" tIns="46990" rIns="90170" bIns="46990" rtlCol="0" anchor="ctr">
            <a:normAutofit/>
          </a:bodyPr>
          <a:p>
            <a:pPr algn="ctr"/>
            <a:r>
              <a:rPr lang="en-US" sz="2800">
                <a:solidFill>
                  <a:srgbClr val="FFFFFF"/>
                </a:solidFill>
                <a:latin typeface="思源黑体 CN Bold" panose="020B0800000000000000" charset="-122"/>
                <a:ea typeface="思源黑体 CN Bold" panose="020B0800000000000000" charset="-122"/>
              </a:rPr>
              <a:t>01</a:t>
            </a:r>
            <a:endParaRPr lang="en-US" sz="2800">
              <a:solidFill>
                <a:srgbClr val="FFFFFF"/>
              </a:solidFill>
              <a:latin typeface="思源黑体 CN Bold" panose="020B0800000000000000" charset="-122"/>
              <a:ea typeface="思源黑体 CN Bold" panose="020B0800000000000000" charset="-122"/>
            </a:endParaRPr>
          </a:p>
        </p:txBody>
      </p:sp>
      <p:sp>
        <p:nvSpPr>
          <p:cNvPr id="37" name="序号"/>
          <p:cNvSpPr txBox="1"/>
          <p:nvPr>
            <p:custDataLst>
              <p:tags r:id="rId24"/>
            </p:custDataLst>
          </p:nvPr>
        </p:nvSpPr>
        <p:spPr>
          <a:xfrm>
            <a:off x="2236470" y="2787015"/>
            <a:ext cx="710565" cy="531495"/>
          </a:xfrm>
          <a:prstGeom prst="rect">
            <a:avLst/>
          </a:prstGeom>
          <a:noFill/>
        </p:spPr>
        <p:txBody>
          <a:bodyPr wrap="square" lIns="90170" tIns="46990" rIns="90170" bIns="46990" rtlCol="0" anchor="ctr">
            <a:normAutofit/>
          </a:bodyPr>
          <a:p>
            <a:pPr algn="ctr"/>
            <a:r>
              <a:rPr lang="en-US" sz="2800">
                <a:solidFill>
                  <a:srgbClr val="FFFFFF"/>
                </a:solidFill>
                <a:latin typeface="思源黑体 CN Bold" panose="020B0800000000000000" charset="-122"/>
                <a:ea typeface="思源黑体 CN Bold" panose="020B0800000000000000" charset="-122"/>
              </a:rPr>
              <a:t>04</a:t>
            </a:r>
            <a:endParaRPr lang="en-US" sz="2800">
              <a:solidFill>
                <a:srgbClr val="FFFFFF"/>
              </a:solidFill>
              <a:latin typeface="思源黑体 CN Bold" panose="020B0800000000000000" charset="-122"/>
              <a:ea typeface="思源黑体 CN Bold" panose="020B0800000000000000" charset="-122"/>
            </a:endParaRPr>
          </a:p>
        </p:txBody>
      </p:sp>
      <p:sp>
        <p:nvSpPr>
          <p:cNvPr id="38" name="序号"/>
          <p:cNvSpPr txBox="1"/>
          <p:nvPr>
            <p:custDataLst>
              <p:tags r:id="rId25"/>
            </p:custDataLst>
          </p:nvPr>
        </p:nvSpPr>
        <p:spPr>
          <a:xfrm>
            <a:off x="2879090" y="4975225"/>
            <a:ext cx="710565" cy="531495"/>
          </a:xfrm>
          <a:prstGeom prst="rect">
            <a:avLst/>
          </a:prstGeom>
          <a:noFill/>
        </p:spPr>
        <p:txBody>
          <a:bodyPr wrap="square" lIns="90170" tIns="46990" rIns="90170" bIns="46990" rtlCol="0" anchor="ctr">
            <a:normAutofit/>
          </a:bodyPr>
          <a:p>
            <a:pPr algn="ctr"/>
            <a:r>
              <a:rPr lang="en-US" sz="2800">
                <a:solidFill>
                  <a:srgbClr val="FFFFFF"/>
                </a:solidFill>
                <a:latin typeface="思源黑体 CN Bold" panose="020B0800000000000000" charset="-122"/>
                <a:ea typeface="思源黑体 CN Bold" panose="020B0800000000000000" charset="-122"/>
              </a:rPr>
              <a:t>03</a:t>
            </a:r>
            <a:endParaRPr lang="en-US" sz="2800">
              <a:solidFill>
                <a:srgbClr val="FFFFFF"/>
              </a:solidFill>
              <a:latin typeface="思源黑体 CN Bold" panose="020B0800000000000000" charset="-122"/>
              <a:ea typeface="思源黑体 CN Bold" panose="020B0800000000000000" charset="-122"/>
            </a:endParaRPr>
          </a:p>
        </p:txBody>
      </p:sp>
      <p:sp>
        <p:nvSpPr>
          <p:cNvPr id="41" name="序号"/>
          <p:cNvSpPr txBox="1"/>
          <p:nvPr>
            <p:custDataLst>
              <p:tags r:id="rId26"/>
            </p:custDataLst>
          </p:nvPr>
        </p:nvSpPr>
        <p:spPr>
          <a:xfrm>
            <a:off x="4935855" y="4361180"/>
            <a:ext cx="710565" cy="531495"/>
          </a:xfrm>
          <a:prstGeom prst="rect">
            <a:avLst/>
          </a:prstGeom>
          <a:noFill/>
        </p:spPr>
        <p:txBody>
          <a:bodyPr wrap="square" lIns="90170" tIns="46990" rIns="90170" bIns="46990" rtlCol="0" anchor="ctr">
            <a:normAutofit/>
          </a:bodyPr>
          <a:p>
            <a:pPr algn="ctr"/>
            <a:r>
              <a:rPr lang="en-US" sz="2800">
                <a:solidFill>
                  <a:srgbClr val="FFFFFF"/>
                </a:solidFill>
                <a:latin typeface="思源黑体 CN Bold" panose="020B0800000000000000" charset="-122"/>
                <a:ea typeface="思源黑体 CN Bold" panose="020B0800000000000000" charset="-122"/>
              </a:rPr>
              <a:t>02</a:t>
            </a:r>
            <a:endParaRPr lang="en-US" sz="2800">
              <a:solidFill>
                <a:srgbClr val="FFFFFF"/>
              </a:solidFill>
              <a:latin typeface="思源黑体 CN Bold" panose="020B0800000000000000" charset="-122"/>
              <a:ea typeface="思源黑体 CN Bold" panose="020B0800000000000000" charset="-122"/>
            </a:endParaRPr>
          </a:p>
        </p:txBody>
      </p:sp>
      <p:sp>
        <p:nvSpPr>
          <p:cNvPr id="44" name="标题"/>
          <p:cNvSpPr txBox="1"/>
          <p:nvPr>
            <p:custDataLst>
              <p:tags r:id="rId27"/>
            </p:custDataLst>
          </p:nvPr>
        </p:nvSpPr>
        <p:spPr>
          <a:xfrm>
            <a:off x="2896870" y="2014855"/>
            <a:ext cx="1480185" cy="525780"/>
          </a:xfrm>
          <a:prstGeom prst="rect">
            <a:avLst/>
          </a:prstGeom>
          <a:noFill/>
        </p:spPr>
        <p:txBody>
          <a:bodyPr wrap="square" lIns="90170" tIns="46990" rIns="90170" bIns="0" rtlCol="0" anchor="b">
            <a:normAutofit/>
          </a:bodyPr>
          <a:p>
            <a:pPr algn="ctr">
              <a:lnSpc>
                <a:spcPct val="60000"/>
              </a:lnSpc>
            </a:pPr>
            <a:r>
              <a:rPr lang="zh-CN" altLang="en-US" sz="2000" b="1" spc="300" dirty="0">
                <a:solidFill>
                  <a:schemeClr val="tx1"/>
                </a:solidFill>
                <a:latin typeface="微软雅黑" panose="020B0503020204020204" pitchFamily="34" charset="-122"/>
                <a:ea typeface="微软雅黑" panose="020B0503020204020204" pitchFamily="34" charset="-122"/>
              </a:rPr>
              <a:t>建设</a:t>
            </a:r>
            <a:endParaRPr lang="zh-CN" altLang="en-US" sz="2000" b="1" spc="300" dirty="0">
              <a:solidFill>
                <a:schemeClr val="tx1"/>
              </a:solidFill>
              <a:latin typeface="微软雅黑" panose="020B0503020204020204" pitchFamily="34" charset="-122"/>
              <a:ea typeface="微软雅黑" panose="020B0503020204020204" pitchFamily="34" charset="-122"/>
            </a:endParaRPr>
          </a:p>
        </p:txBody>
      </p:sp>
      <p:sp>
        <p:nvSpPr>
          <p:cNvPr id="47" name="标题"/>
          <p:cNvSpPr txBox="1"/>
          <p:nvPr>
            <p:custDataLst>
              <p:tags r:id="rId28"/>
            </p:custDataLst>
          </p:nvPr>
        </p:nvSpPr>
        <p:spPr>
          <a:xfrm>
            <a:off x="3667760" y="5140960"/>
            <a:ext cx="1480185" cy="407035"/>
          </a:xfrm>
          <a:prstGeom prst="rect">
            <a:avLst/>
          </a:prstGeom>
          <a:noFill/>
        </p:spPr>
        <p:txBody>
          <a:bodyPr wrap="square" lIns="90170" tIns="46990" rIns="90170" bIns="0" rtlCol="0" anchor="b">
            <a:normAutofit/>
          </a:bodyPr>
          <a:p>
            <a:pPr algn="ctr">
              <a:lnSpc>
                <a:spcPct val="60000"/>
              </a:lnSpc>
            </a:pPr>
            <a:r>
              <a:rPr lang="zh-CN" altLang="en-US" sz="2000" b="1" spc="300" dirty="0">
                <a:solidFill>
                  <a:schemeClr val="tx1"/>
                </a:solidFill>
                <a:latin typeface="Arial" panose="020B0604020202020204" pitchFamily="34" charset="0"/>
                <a:ea typeface="微软雅黑" panose="020B0503020204020204" pitchFamily="34" charset="-122"/>
              </a:rPr>
              <a:t>处理</a:t>
            </a:r>
            <a:endParaRPr lang="zh-CN" altLang="en-US" sz="2000" b="1" spc="300" dirty="0">
              <a:solidFill>
                <a:schemeClr val="tx1"/>
              </a:solidFill>
              <a:latin typeface="Arial" panose="020B0604020202020204" pitchFamily="34" charset="0"/>
              <a:ea typeface="微软雅黑" panose="020B0503020204020204" pitchFamily="34" charset="-122"/>
            </a:endParaRPr>
          </a:p>
        </p:txBody>
      </p:sp>
      <p:pic>
        <p:nvPicPr>
          <p:cNvPr id="49" name="图片 48" descr="333438303937363b333438313037383bcafdbeddb7d6cef6"/>
          <p:cNvPicPr>
            <a:picLocks noChangeAspect="1"/>
          </p:cNvPicPr>
          <p:nvPr>
            <p:custDataLst>
              <p:tags r:id="rId29"/>
            </p:custDataLst>
          </p:nvPr>
        </p:nvPicPr>
        <p:blipFill>
          <a:blip r:embed="rId30">
            <a:extLst>
              <a:ext uri="{96DAC541-7B7A-43D3-8B79-37D633B846F1}">
                <asvg:svgBlip xmlns:asvg="http://schemas.microsoft.com/office/drawing/2016/SVG/main" r:embed="rId31"/>
              </a:ext>
            </a:extLst>
          </a:blip>
          <a:stretch>
            <a:fillRect/>
          </a:stretch>
        </p:blipFill>
        <p:spPr>
          <a:xfrm>
            <a:off x="3003550" y="4399915"/>
            <a:ext cx="396240" cy="396240"/>
          </a:xfrm>
          <a:prstGeom prst="rect">
            <a:avLst/>
          </a:prstGeom>
        </p:spPr>
      </p:pic>
      <p:pic>
        <p:nvPicPr>
          <p:cNvPr id="50" name="图片 49" descr="333438303937363b333438313038303bd7e9d6afbcdcb9b9"/>
          <p:cNvPicPr>
            <a:picLocks noChangeAspect="1"/>
          </p:cNvPicPr>
          <p:nvPr>
            <p:custDataLst>
              <p:tags r:id="rId32"/>
            </p:custDataLst>
          </p:nvPr>
        </p:nvPicPr>
        <p:blipFill>
          <a:blip r:embed="rId33">
            <a:extLst>
              <a:ext uri="{96DAC541-7B7A-43D3-8B79-37D633B846F1}">
                <asvg:svgBlip xmlns:asvg="http://schemas.microsoft.com/office/drawing/2016/SVG/main" r:embed="rId34"/>
              </a:ext>
            </a:extLst>
          </a:blip>
          <a:stretch>
            <a:fillRect/>
          </a:stretch>
        </p:blipFill>
        <p:spPr>
          <a:xfrm>
            <a:off x="4539615" y="2863850"/>
            <a:ext cx="396240" cy="396240"/>
          </a:xfrm>
          <a:prstGeom prst="rect">
            <a:avLst/>
          </a:prstGeom>
        </p:spPr>
      </p:pic>
      <p:pic>
        <p:nvPicPr>
          <p:cNvPr id="51" name="图片 50" descr="333438303937363b333438313039323bcfeec4bfbcc6bbae"/>
          <p:cNvPicPr>
            <a:picLocks noChangeAspect="1"/>
          </p:cNvPicPr>
          <p:nvPr>
            <p:custDataLst>
              <p:tags r:id="rId35"/>
            </p:custDataLst>
          </p:nvPr>
        </p:nvPicPr>
        <p:blipFill>
          <a:blip r:embed="rId36">
            <a:extLst>
              <a:ext uri="{96DAC541-7B7A-43D3-8B79-37D633B846F1}">
                <asvg:svgBlip xmlns:asvg="http://schemas.microsoft.com/office/drawing/2016/SVG/main" r:embed="rId37"/>
              </a:ext>
            </a:extLst>
          </a:blip>
          <a:stretch>
            <a:fillRect/>
          </a:stretch>
        </p:blipFill>
        <p:spPr>
          <a:xfrm>
            <a:off x="3072765" y="2863850"/>
            <a:ext cx="396240" cy="396240"/>
          </a:xfrm>
          <a:prstGeom prst="rect">
            <a:avLst/>
          </a:prstGeom>
        </p:spPr>
      </p:pic>
      <p:pic>
        <p:nvPicPr>
          <p:cNvPr id="52" name="图片 51" descr="333438303937363b333438313038383bcfeec4bfd0a7c2ca"/>
          <p:cNvPicPr>
            <a:picLocks noChangeAspect="1"/>
          </p:cNvPicPr>
          <p:nvPr>
            <p:custDataLst>
              <p:tags r:id="rId38"/>
            </p:custDataLst>
          </p:nvPr>
        </p:nvPicPr>
        <p:blipFill>
          <a:blip r:embed="rId39">
            <a:extLst>
              <a:ext uri="{96DAC541-7B7A-43D3-8B79-37D633B846F1}">
                <asvg:svgBlip xmlns:asvg="http://schemas.microsoft.com/office/drawing/2016/SVG/main" r:embed="rId40"/>
              </a:ext>
            </a:extLst>
          </a:blip>
          <a:stretch>
            <a:fillRect/>
          </a:stretch>
        </p:blipFill>
        <p:spPr>
          <a:xfrm>
            <a:off x="4539615" y="4423410"/>
            <a:ext cx="396240" cy="396240"/>
          </a:xfrm>
          <a:prstGeom prst="rect">
            <a:avLst/>
          </a:prstGeom>
        </p:spPr>
      </p:pic>
      <p:sp>
        <p:nvSpPr>
          <p:cNvPr id="75" name="文本框 74"/>
          <p:cNvSpPr txBox="1"/>
          <p:nvPr/>
        </p:nvSpPr>
        <p:spPr>
          <a:xfrm>
            <a:off x="5193665" y="3092450"/>
            <a:ext cx="466090" cy="733425"/>
          </a:xfrm>
          <a:prstGeom prst="rect">
            <a:avLst/>
          </a:prstGeom>
          <a:noFill/>
        </p:spPr>
        <p:txBody>
          <a:bodyPr wrap="square" rtlCol="0">
            <a:noAutofit/>
          </a:bodyPr>
          <a:p>
            <a:r>
              <a:rPr lang="zh-CN" altLang="en-US" sz="2000" b="1">
                <a:latin typeface="微软雅黑" panose="020B0503020204020204" pitchFamily="34" charset="-122"/>
                <a:ea typeface="微软雅黑" panose="020B0503020204020204" pitchFamily="34" charset="-122"/>
              </a:rPr>
              <a:t>发</a:t>
            </a:r>
            <a:endParaRPr lang="zh-CN" altLang="en-US" sz="2000" b="1">
              <a:latin typeface="微软雅黑" panose="020B0503020204020204" pitchFamily="34" charset="-122"/>
              <a:ea typeface="微软雅黑" panose="020B0503020204020204" pitchFamily="34" charset="-122"/>
            </a:endParaRPr>
          </a:p>
          <a:p>
            <a:r>
              <a:rPr lang="zh-CN" altLang="en-US" sz="2000" b="1">
                <a:latin typeface="微软雅黑" panose="020B0503020204020204" pitchFamily="34" charset="-122"/>
                <a:ea typeface="微软雅黑" panose="020B0503020204020204" pitchFamily="34" charset="-122"/>
              </a:rPr>
              <a:t>现</a:t>
            </a:r>
            <a:endParaRPr lang="zh-CN" altLang="en-US" sz="2000" b="1">
              <a:latin typeface="微软雅黑" panose="020B0503020204020204" pitchFamily="34" charset="-122"/>
              <a:ea typeface="微软雅黑" panose="020B0503020204020204" pitchFamily="34" charset="-122"/>
            </a:endParaRPr>
          </a:p>
        </p:txBody>
      </p:sp>
      <p:sp>
        <p:nvSpPr>
          <p:cNvPr id="76" name="文本框 75"/>
          <p:cNvSpPr txBox="1"/>
          <p:nvPr/>
        </p:nvSpPr>
        <p:spPr>
          <a:xfrm>
            <a:off x="2279650" y="3743960"/>
            <a:ext cx="518160" cy="706755"/>
          </a:xfrm>
          <a:prstGeom prst="rect">
            <a:avLst/>
          </a:prstGeom>
          <a:noFill/>
        </p:spPr>
        <p:txBody>
          <a:bodyPr wrap="square" rtlCol="0">
            <a:spAutoFit/>
          </a:bodyPr>
          <a:p>
            <a:r>
              <a:rPr lang="zh-CN" altLang="en-US" sz="2000" b="1">
                <a:latin typeface="微软雅黑" panose="020B0503020204020204" pitchFamily="34" charset="-122"/>
                <a:ea typeface="微软雅黑" panose="020B0503020204020204" pitchFamily="34" charset="-122"/>
              </a:rPr>
              <a:t>优</a:t>
            </a:r>
            <a:endParaRPr lang="zh-CN" altLang="en-US" sz="2000" b="1">
              <a:latin typeface="微软雅黑" panose="020B0503020204020204" pitchFamily="34" charset="-122"/>
              <a:ea typeface="微软雅黑" panose="020B0503020204020204" pitchFamily="34" charset="-122"/>
            </a:endParaRPr>
          </a:p>
          <a:p>
            <a:r>
              <a:rPr lang="zh-CN" altLang="en-US" sz="2000" b="1">
                <a:latin typeface="微软雅黑" panose="020B0503020204020204" pitchFamily="34" charset="-122"/>
                <a:ea typeface="微软雅黑" panose="020B0503020204020204" pitchFamily="34" charset="-122"/>
              </a:rPr>
              <a:t>化</a:t>
            </a:r>
            <a:endParaRPr lang="zh-CN" altLang="en-US" sz="2000" b="1">
              <a:latin typeface="微软雅黑" panose="020B0503020204020204" pitchFamily="34" charset="-122"/>
              <a:ea typeface="微软雅黑" panose="020B0503020204020204" pitchFamily="34" charset="-122"/>
            </a:endParaRPr>
          </a:p>
        </p:txBody>
      </p:sp>
      <p:sp>
        <p:nvSpPr>
          <p:cNvPr id="77" name="文本框 76"/>
          <p:cNvSpPr txBox="1"/>
          <p:nvPr/>
        </p:nvSpPr>
        <p:spPr>
          <a:xfrm>
            <a:off x="3536950" y="3495675"/>
            <a:ext cx="1140460" cy="583565"/>
          </a:xfrm>
          <a:prstGeom prst="rect">
            <a:avLst/>
          </a:prstGeom>
          <a:noFill/>
        </p:spPr>
        <p:txBody>
          <a:bodyPr wrap="square" rtlCol="0">
            <a:spAutoFit/>
          </a:bodyPr>
          <a:p>
            <a:r>
              <a:rPr lang="zh-CN" altLang="en-US" sz="3200" b="1">
                <a:solidFill>
                  <a:srgbClr val="FF0000"/>
                </a:solidFill>
                <a:latin typeface="微软雅黑" panose="020B0503020204020204" pitchFamily="34" charset="-122"/>
                <a:ea typeface="微软雅黑" panose="020B0503020204020204" pitchFamily="34" charset="-122"/>
              </a:rPr>
              <a:t>安全</a:t>
            </a:r>
            <a:endParaRPr lang="zh-CN" altLang="en-US" sz="32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Part04</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842767"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安全建设</a:t>
            </a: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落地</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建设</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落地</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22" name="任意多边形 21"/>
          <p:cNvSpPr/>
          <p:nvPr>
            <p:custDataLst>
              <p:tags r:id="rId1"/>
            </p:custDataLst>
          </p:nvPr>
        </p:nvSpPr>
        <p:spPr>
          <a:xfrm>
            <a:off x="1637851" y="1463672"/>
            <a:ext cx="1247667" cy="62108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6096E6"/>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25" name="任意多边形 24"/>
          <p:cNvSpPr/>
          <p:nvPr>
            <p:custDataLst>
              <p:tags r:id="rId2"/>
            </p:custDataLst>
          </p:nvPr>
        </p:nvSpPr>
        <p:spPr>
          <a:xfrm>
            <a:off x="3623961" y="1463672"/>
            <a:ext cx="2333371" cy="62108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26" name="任意多边形 25"/>
          <p:cNvSpPr/>
          <p:nvPr>
            <p:custDataLst>
              <p:tags r:id="rId3"/>
            </p:custDataLst>
          </p:nvPr>
        </p:nvSpPr>
        <p:spPr>
          <a:xfrm>
            <a:off x="2885518" y="1690833"/>
            <a:ext cx="738443" cy="16608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p>
        </p:txBody>
      </p:sp>
      <p:sp>
        <p:nvSpPr>
          <p:cNvPr id="27" name="椭圆 26"/>
          <p:cNvSpPr/>
          <p:nvPr>
            <p:custDataLst>
              <p:tags r:id="rId4"/>
            </p:custDataLst>
          </p:nvPr>
        </p:nvSpPr>
        <p:spPr>
          <a:xfrm>
            <a:off x="2876596" y="1395730"/>
            <a:ext cx="756973" cy="756287"/>
          </a:xfrm>
          <a:prstGeom prst="ellipse">
            <a:avLst/>
          </a:prstGeom>
          <a:solidFill>
            <a:srgbClr val="FFFFFF"/>
          </a:solidFill>
          <a:ln w="76200">
            <a:solidFill>
              <a:srgbClr val="6096E6"/>
            </a:soli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p>
        </p:txBody>
      </p:sp>
      <p:pic>
        <p:nvPicPr>
          <p:cNvPr id="28" name="图片 27" descr="3_画板 1"/>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rcRect l="63268" t="36389" r="29655" b="55556"/>
          <a:stretch>
            <a:fillRect/>
          </a:stretch>
        </p:blipFill>
        <p:spPr>
          <a:xfrm>
            <a:off x="3752296" y="1527497"/>
            <a:ext cx="306083" cy="493439"/>
          </a:xfrm>
          <a:prstGeom prst="rect">
            <a:avLst/>
          </a:prstGeom>
        </p:spPr>
      </p:pic>
      <p:pic>
        <p:nvPicPr>
          <p:cNvPr id="30" name="图片 29" descr="343435383038363b343532323337393bc9cfcad0cdcbb3f6"/>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2982970" y="1501418"/>
            <a:ext cx="544911" cy="544911"/>
          </a:xfrm>
          <a:prstGeom prst="rect">
            <a:avLst/>
          </a:prstGeom>
          <a:effectLst>
            <a:outerShdw blurRad="25400" dist="12700" dir="8100000" algn="tr" rotWithShape="0">
              <a:srgbClr val="6096E6">
                <a:lumMod val="50000"/>
                <a:alpha val="40000"/>
              </a:srgbClr>
            </a:outerShdw>
          </a:effectLst>
        </p:spPr>
      </p:pic>
      <p:sp>
        <p:nvSpPr>
          <p:cNvPr id="49" name="文本框 48"/>
          <p:cNvSpPr txBox="1"/>
          <p:nvPr>
            <p:custDataLst>
              <p:tags r:id="rId11"/>
            </p:custDataLst>
          </p:nvPr>
        </p:nvSpPr>
        <p:spPr>
          <a:xfrm>
            <a:off x="4134557" y="1570733"/>
            <a:ext cx="1515319" cy="406281"/>
          </a:xfrm>
          <a:prstGeom prst="rect">
            <a:avLst/>
          </a:prstGeom>
          <a:noFill/>
        </p:spPr>
        <p:txBody>
          <a:bodyPr wrap="square" bIns="0" rtlCol="0">
            <a:normAutofit fontScale="90000"/>
          </a:bodyPr>
          <a:p>
            <a:pPr algn="l"/>
            <a:r>
              <a:rPr lang="zh-CN" altLang="en-US" sz="2500" spc="300">
                <a:solidFill>
                  <a:srgbClr val="FFFFFF"/>
                </a:solidFill>
                <a:uFillTx/>
                <a:latin typeface="思源黑体 CN Bold" panose="020B0800000000000000" charset="-122"/>
                <a:ea typeface="思源黑体 CN Bold" panose="020B0800000000000000" charset="-122"/>
              </a:rPr>
              <a:t>应用安全</a:t>
            </a:r>
            <a:endParaRPr lang="zh-CN" altLang="en-US" sz="2500" spc="300">
              <a:solidFill>
                <a:srgbClr val="FFFFFF"/>
              </a:solidFill>
              <a:uFillTx/>
              <a:latin typeface="思源黑体 CN Bold" panose="020B0800000000000000" charset="-122"/>
              <a:ea typeface="思源黑体 CN Bold" panose="020B0800000000000000" charset="-122"/>
            </a:endParaRPr>
          </a:p>
        </p:txBody>
      </p:sp>
      <p:sp>
        <p:nvSpPr>
          <p:cNvPr id="50" name="文本框 49"/>
          <p:cNvSpPr txBox="1"/>
          <p:nvPr>
            <p:custDataLst>
              <p:tags r:id="rId12"/>
            </p:custDataLst>
          </p:nvPr>
        </p:nvSpPr>
        <p:spPr>
          <a:xfrm>
            <a:off x="6142990" y="1542415"/>
            <a:ext cx="4747895" cy="433705"/>
          </a:xfrm>
          <a:prstGeom prst="rect">
            <a:avLst/>
          </a:prstGeom>
          <a:noFill/>
        </p:spPr>
        <p:txBody>
          <a:bodyPr wrap="square" rtlCol="0">
            <a:noAutofit/>
          </a:bodyPr>
          <a:p>
            <a:pPr algn="l" fontAlgn="auto">
              <a:lnSpc>
                <a:spcPct val="130000"/>
              </a:lnSpc>
              <a:spcAft>
                <a:spcPts val="1000"/>
              </a:spcAft>
            </a:pP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围绕着应用系统的安全建设，如业务应</a:t>
            </a: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用</a:t>
            </a: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p:txBody>
      </p:sp>
      <p:sp>
        <p:nvSpPr>
          <p:cNvPr id="95" name="文本框 94"/>
          <p:cNvSpPr txBox="1"/>
          <p:nvPr>
            <p:custDataLst>
              <p:tags r:id="rId13"/>
            </p:custDataLst>
          </p:nvPr>
        </p:nvSpPr>
        <p:spPr>
          <a:xfrm>
            <a:off x="2110015" y="1528183"/>
            <a:ext cx="559323" cy="491380"/>
          </a:xfrm>
          <a:prstGeom prst="rect">
            <a:avLst/>
          </a:prstGeom>
          <a:noFill/>
        </p:spPr>
        <p:txBody>
          <a:bodyPr wrap="square" rtlCol="0">
            <a:normAutofit/>
          </a:bodyPr>
          <a:p>
            <a:r>
              <a:rPr lang="en-US" altLang="zh-CN" sz="2220" b="1">
                <a:solidFill>
                  <a:srgbClr val="FFFFFF"/>
                </a:solidFill>
                <a:latin typeface="思源黑体 CN Regular" panose="020B0500000000000000" charset="-122"/>
                <a:ea typeface="思源黑体 CN Regular" panose="020B0500000000000000" charset="-122"/>
              </a:rPr>
              <a:t>01</a:t>
            </a:r>
            <a:endParaRPr lang="en-US" altLang="zh-CN" sz="2220" b="1">
              <a:solidFill>
                <a:srgbClr val="FFFFFF"/>
              </a:solidFill>
              <a:latin typeface="思源黑体 CN Regular" panose="020B0500000000000000" charset="-122"/>
              <a:ea typeface="思源黑体 CN Regular" panose="020B0500000000000000" charset="-122"/>
            </a:endParaRPr>
          </a:p>
        </p:txBody>
      </p:sp>
      <p:sp>
        <p:nvSpPr>
          <p:cNvPr id="33" name="任意多边形 32"/>
          <p:cNvSpPr/>
          <p:nvPr>
            <p:custDataLst>
              <p:tags r:id="rId14"/>
            </p:custDataLst>
          </p:nvPr>
        </p:nvSpPr>
        <p:spPr>
          <a:xfrm>
            <a:off x="3623961" y="2755262"/>
            <a:ext cx="2333371" cy="62108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37" name="任意多边形 36"/>
          <p:cNvSpPr/>
          <p:nvPr>
            <p:custDataLst>
              <p:tags r:id="rId15"/>
            </p:custDataLst>
          </p:nvPr>
        </p:nvSpPr>
        <p:spPr>
          <a:xfrm>
            <a:off x="2885518" y="2982422"/>
            <a:ext cx="738443" cy="16608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p>
        </p:txBody>
      </p:sp>
      <p:sp>
        <p:nvSpPr>
          <p:cNvPr id="38" name="椭圆 37"/>
          <p:cNvSpPr/>
          <p:nvPr>
            <p:custDataLst>
              <p:tags r:id="rId16"/>
            </p:custDataLst>
          </p:nvPr>
        </p:nvSpPr>
        <p:spPr>
          <a:xfrm>
            <a:off x="2876596" y="2687319"/>
            <a:ext cx="756973" cy="756287"/>
          </a:xfrm>
          <a:prstGeom prst="ellipse">
            <a:avLst/>
          </a:prstGeom>
          <a:solidFill>
            <a:srgbClr val="FFFFFF"/>
          </a:solidFill>
          <a:ln w="76200">
            <a:solidFill>
              <a:srgbClr val="58B6E5"/>
            </a:soli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p>
        </p:txBody>
      </p:sp>
      <p:pic>
        <p:nvPicPr>
          <p:cNvPr id="39" name="图片 38" descr="3_画板 1"/>
          <p:cNvPicPr>
            <a:picLocks noChangeAspect="1"/>
          </p:cNvPicPr>
          <p:nvPr>
            <p:custDataLst>
              <p:tags r:id="rId17"/>
            </p:custDataLst>
          </p:nvPr>
        </p:nvPicPr>
        <p:blipFill>
          <a:blip r:embed="rId6">
            <a:extLst>
              <a:ext uri="{96DAC541-7B7A-43D3-8B79-37D633B846F1}">
                <asvg:svgBlip xmlns:asvg="http://schemas.microsoft.com/office/drawing/2016/SVG/main" r:embed="rId7"/>
              </a:ext>
            </a:extLst>
          </a:blip>
          <a:srcRect l="63268" t="36389" r="29655" b="55556"/>
          <a:stretch>
            <a:fillRect/>
          </a:stretch>
        </p:blipFill>
        <p:spPr>
          <a:xfrm>
            <a:off x="3752296" y="2819086"/>
            <a:ext cx="306083" cy="493439"/>
          </a:xfrm>
          <a:prstGeom prst="rect">
            <a:avLst/>
          </a:prstGeom>
        </p:spPr>
      </p:pic>
      <p:pic>
        <p:nvPicPr>
          <p:cNvPr id="40" name="图片 39" descr="343435383038363b343532323338323bcee5c1a6c4a3d0cd"/>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2982284" y="2793007"/>
            <a:ext cx="544911" cy="544911"/>
          </a:xfrm>
          <a:prstGeom prst="rect">
            <a:avLst/>
          </a:prstGeom>
          <a:effectLst>
            <a:outerShdw blurRad="25400" dist="12700" dir="8100000" algn="tr" rotWithShape="0">
              <a:srgbClr val="58B6E5">
                <a:lumMod val="50000"/>
                <a:alpha val="40000"/>
              </a:srgbClr>
            </a:outerShdw>
          </a:effectLst>
        </p:spPr>
      </p:pic>
      <p:sp>
        <p:nvSpPr>
          <p:cNvPr id="51" name="文本框 50"/>
          <p:cNvSpPr txBox="1"/>
          <p:nvPr>
            <p:custDataLst>
              <p:tags r:id="rId21"/>
            </p:custDataLst>
          </p:nvPr>
        </p:nvSpPr>
        <p:spPr>
          <a:xfrm>
            <a:off x="4134557" y="2862322"/>
            <a:ext cx="1515319" cy="406281"/>
          </a:xfrm>
          <a:prstGeom prst="rect">
            <a:avLst/>
          </a:prstGeom>
          <a:noFill/>
        </p:spPr>
        <p:txBody>
          <a:bodyPr wrap="square" bIns="0" rtlCol="0">
            <a:normAutofit fontScale="90000"/>
          </a:bodyPr>
          <a:p>
            <a:pPr algn="l"/>
            <a:r>
              <a:rPr lang="zh-CN" altLang="en-US" sz="2500" spc="300">
                <a:solidFill>
                  <a:srgbClr val="FFFFFF"/>
                </a:solidFill>
                <a:uFillTx/>
                <a:latin typeface="思源黑体 CN Bold" panose="020B0800000000000000" charset="-122"/>
                <a:ea typeface="思源黑体 CN Bold" panose="020B0800000000000000" charset="-122"/>
              </a:rPr>
              <a:t>基础</a:t>
            </a:r>
            <a:r>
              <a:rPr lang="zh-CN" altLang="en-US" sz="2500" spc="300">
                <a:solidFill>
                  <a:srgbClr val="FFFFFF"/>
                </a:solidFill>
                <a:uFillTx/>
                <a:latin typeface="思源黑体 CN Bold" panose="020B0800000000000000" charset="-122"/>
                <a:ea typeface="思源黑体 CN Bold" panose="020B0800000000000000" charset="-122"/>
              </a:rPr>
              <a:t>安全</a:t>
            </a:r>
            <a:endParaRPr lang="zh-CN" altLang="en-US" sz="2500" spc="300">
              <a:solidFill>
                <a:srgbClr val="FFFFFF"/>
              </a:solidFill>
              <a:uFillTx/>
              <a:latin typeface="思源黑体 CN Bold" panose="020B0800000000000000" charset="-122"/>
              <a:ea typeface="思源黑体 CN Bold" panose="020B0800000000000000" charset="-122"/>
            </a:endParaRPr>
          </a:p>
        </p:txBody>
      </p:sp>
      <p:sp>
        <p:nvSpPr>
          <p:cNvPr id="52" name="文本框 51"/>
          <p:cNvSpPr txBox="1"/>
          <p:nvPr>
            <p:custDataLst>
              <p:tags r:id="rId22"/>
            </p:custDataLst>
          </p:nvPr>
        </p:nvSpPr>
        <p:spPr>
          <a:xfrm>
            <a:off x="6142990" y="2548255"/>
            <a:ext cx="4585970" cy="1021080"/>
          </a:xfrm>
          <a:prstGeom prst="rect">
            <a:avLst/>
          </a:prstGeom>
          <a:noFill/>
        </p:spPr>
        <p:txBody>
          <a:bodyPr wrap="square" rtlCol="0">
            <a:noAutofit/>
          </a:bodyPr>
          <a:p>
            <a:pPr algn="l" fontAlgn="auto">
              <a:lnSpc>
                <a:spcPct val="130000"/>
              </a:lnSpc>
              <a:spcAft>
                <a:spcPts val="1000"/>
              </a:spcAft>
            </a:pP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围绕着</a:t>
            </a:r>
            <a:r>
              <a:rPr lang="en-US" altLang="zh-CN" b="1" spc="150">
                <a:solidFill>
                  <a:srgbClr val="000000">
                    <a:lumMod val="75000"/>
                    <a:lumOff val="25000"/>
                  </a:srgbClr>
                </a:solidFill>
                <a:uFillTx/>
                <a:latin typeface="微软雅黑" panose="020B0503020204020204" pitchFamily="34" charset="-122"/>
                <a:ea typeface="微软雅黑" panose="020B0503020204020204" pitchFamily="34" charset="-122"/>
              </a:rPr>
              <a:t>IT</a:t>
            </a: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基础</a:t>
            </a: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设施的安全建设</a:t>
            </a: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a:p>
            <a:pPr algn="l" fontAlgn="auto">
              <a:lnSpc>
                <a:spcPct val="130000"/>
              </a:lnSpc>
              <a:spcAft>
                <a:spcPts val="1000"/>
              </a:spcAft>
            </a:pP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如服务器安全、网络安全、云</a:t>
            </a: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安全</a:t>
            </a: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a:p>
            <a:pPr algn="l" fontAlgn="auto">
              <a:lnSpc>
                <a:spcPct val="130000"/>
              </a:lnSpc>
              <a:spcAft>
                <a:spcPts val="1000"/>
              </a:spcAft>
            </a:pP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p:txBody>
      </p:sp>
      <p:sp>
        <p:nvSpPr>
          <p:cNvPr id="41" name="任意多边形 40"/>
          <p:cNvSpPr/>
          <p:nvPr>
            <p:custDataLst>
              <p:tags r:id="rId23"/>
            </p:custDataLst>
          </p:nvPr>
        </p:nvSpPr>
        <p:spPr>
          <a:xfrm>
            <a:off x="1637851" y="2755262"/>
            <a:ext cx="1247667" cy="62108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58B6E5"/>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96" name="文本框 95"/>
          <p:cNvSpPr txBox="1"/>
          <p:nvPr>
            <p:custDataLst>
              <p:tags r:id="rId24"/>
            </p:custDataLst>
          </p:nvPr>
        </p:nvSpPr>
        <p:spPr>
          <a:xfrm>
            <a:off x="2066779" y="2819773"/>
            <a:ext cx="602559" cy="491380"/>
          </a:xfrm>
          <a:prstGeom prst="rect">
            <a:avLst/>
          </a:prstGeom>
          <a:noFill/>
        </p:spPr>
        <p:txBody>
          <a:bodyPr wrap="square" rtlCol="0">
            <a:normAutofit/>
          </a:bodyPr>
          <a:p>
            <a:r>
              <a:rPr lang="en-US" altLang="zh-CN" sz="2220" b="1">
                <a:solidFill>
                  <a:srgbClr val="FFFFFF"/>
                </a:solidFill>
                <a:latin typeface="思源黑体 CN Regular" panose="020B0500000000000000" charset="-122"/>
                <a:ea typeface="思源黑体 CN Regular" panose="020B0500000000000000" charset="-122"/>
              </a:rPr>
              <a:t>02</a:t>
            </a:r>
            <a:endParaRPr lang="en-US" altLang="zh-CN" sz="2220" b="1">
              <a:solidFill>
                <a:srgbClr val="FFFFFF"/>
              </a:solidFill>
              <a:latin typeface="思源黑体 CN Regular" panose="020B0500000000000000" charset="-122"/>
              <a:ea typeface="思源黑体 CN Regular" panose="020B0500000000000000" charset="-122"/>
            </a:endParaRPr>
          </a:p>
        </p:txBody>
      </p:sp>
      <p:sp>
        <p:nvSpPr>
          <p:cNvPr id="42" name="任意多边形 41"/>
          <p:cNvSpPr/>
          <p:nvPr>
            <p:custDataLst>
              <p:tags r:id="rId25"/>
            </p:custDataLst>
          </p:nvPr>
        </p:nvSpPr>
        <p:spPr>
          <a:xfrm>
            <a:off x="3623961" y="4046851"/>
            <a:ext cx="2333371" cy="621088"/>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56CA9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p>
        </p:txBody>
      </p:sp>
      <p:sp>
        <p:nvSpPr>
          <p:cNvPr id="43" name="椭圆 42"/>
          <p:cNvSpPr/>
          <p:nvPr>
            <p:custDataLst>
              <p:tags r:id="rId26"/>
            </p:custDataLst>
          </p:nvPr>
        </p:nvSpPr>
        <p:spPr>
          <a:xfrm>
            <a:off x="2876596" y="3978909"/>
            <a:ext cx="756973" cy="756287"/>
          </a:xfrm>
          <a:prstGeom prst="ellipse">
            <a:avLst/>
          </a:prstGeom>
          <a:solidFill>
            <a:srgbClr val="FFFFFF"/>
          </a:solidFill>
          <a:ln w="76200">
            <a:solidFill>
              <a:srgbClr val="56CA95"/>
            </a:soli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p>
        </p:txBody>
      </p:sp>
      <p:pic>
        <p:nvPicPr>
          <p:cNvPr id="44" name="图片 43" descr="3_画板 1"/>
          <p:cNvPicPr>
            <a:picLocks noChangeAspect="1"/>
          </p:cNvPicPr>
          <p:nvPr>
            <p:custDataLst>
              <p:tags r:id="rId27"/>
            </p:custDataLst>
          </p:nvPr>
        </p:nvPicPr>
        <p:blipFill>
          <a:blip r:embed="rId6">
            <a:extLst>
              <a:ext uri="{96DAC541-7B7A-43D3-8B79-37D633B846F1}">
                <asvg:svgBlip xmlns:asvg="http://schemas.microsoft.com/office/drawing/2016/SVG/main" r:embed="rId7"/>
              </a:ext>
            </a:extLst>
          </a:blip>
          <a:srcRect l="63268" t="36389" r="29655" b="55556"/>
          <a:stretch>
            <a:fillRect/>
          </a:stretch>
        </p:blipFill>
        <p:spPr>
          <a:xfrm>
            <a:off x="3752296" y="4110676"/>
            <a:ext cx="306083" cy="493439"/>
          </a:xfrm>
          <a:prstGeom prst="rect">
            <a:avLst/>
          </a:prstGeom>
        </p:spPr>
      </p:pic>
      <p:pic>
        <p:nvPicPr>
          <p:cNvPr id="45" name="图片 44" descr="343435383038363b343532323430383bd3aacffab2bcbed6"/>
          <p:cNvPicPr>
            <a:picLocks noChangeAspect="1"/>
          </p:cNvPicPr>
          <p:nvPr>
            <p:custDataLst>
              <p:tags r:id="rId28"/>
            </p:custDataLst>
          </p:nvPr>
        </p:nvPicPr>
        <p:blipFill>
          <a:blip r:embed="rId29">
            <a:extLst>
              <a:ext uri="{96DAC541-7B7A-43D3-8B79-37D633B846F1}">
                <asvg:svgBlip xmlns:asvg="http://schemas.microsoft.com/office/drawing/2016/SVG/main" r:embed="rId30"/>
              </a:ext>
            </a:extLst>
          </a:blip>
          <a:stretch>
            <a:fillRect/>
          </a:stretch>
        </p:blipFill>
        <p:spPr>
          <a:xfrm>
            <a:off x="2982284" y="4084597"/>
            <a:ext cx="544911" cy="544911"/>
          </a:xfrm>
          <a:prstGeom prst="rect">
            <a:avLst/>
          </a:prstGeom>
          <a:effectLst>
            <a:outerShdw blurRad="25400" dist="12700" dir="8100000" algn="tr" rotWithShape="0">
              <a:srgbClr val="56CA95">
                <a:lumMod val="50000"/>
                <a:alpha val="40000"/>
              </a:srgbClr>
            </a:outerShdw>
          </a:effectLst>
        </p:spPr>
      </p:pic>
      <p:sp>
        <p:nvSpPr>
          <p:cNvPr id="47" name="文本框 46"/>
          <p:cNvSpPr txBox="1"/>
          <p:nvPr>
            <p:custDataLst>
              <p:tags r:id="rId31"/>
            </p:custDataLst>
          </p:nvPr>
        </p:nvSpPr>
        <p:spPr>
          <a:xfrm>
            <a:off x="6165850" y="3885565"/>
            <a:ext cx="4585970" cy="903605"/>
          </a:xfrm>
          <a:prstGeom prst="rect">
            <a:avLst/>
          </a:prstGeom>
          <a:noFill/>
        </p:spPr>
        <p:txBody>
          <a:bodyPr wrap="square" rtlCol="0">
            <a:normAutofit fontScale="25000"/>
          </a:bodyPr>
          <a:p>
            <a:pPr algn="l" fontAlgn="auto">
              <a:lnSpc>
                <a:spcPct val="130000"/>
              </a:lnSpc>
              <a:spcAft>
                <a:spcPts val="1000"/>
              </a:spcAft>
            </a:pPr>
            <a:r>
              <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rPr>
              <a:t>围绕着办公环境与办公行为的安全建设</a:t>
            </a:r>
            <a:endPar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endParaRPr>
          </a:p>
          <a:p>
            <a:pPr algn="l" fontAlgn="auto">
              <a:lnSpc>
                <a:spcPct val="130000"/>
              </a:lnSpc>
              <a:spcAft>
                <a:spcPts val="1000"/>
              </a:spcAft>
            </a:pPr>
            <a:r>
              <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rPr>
              <a:t>如终端安全、办公行为</a:t>
            </a:r>
            <a:r>
              <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rPr>
              <a:t>安全</a:t>
            </a:r>
            <a:endPar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endParaRPr>
          </a:p>
        </p:txBody>
      </p:sp>
      <p:sp>
        <p:nvSpPr>
          <p:cNvPr id="48" name="任意多边形 47"/>
          <p:cNvSpPr/>
          <p:nvPr>
            <p:custDataLst>
              <p:tags r:id="rId32"/>
            </p:custDataLst>
          </p:nvPr>
        </p:nvSpPr>
        <p:spPr>
          <a:xfrm>
            <a:off x="1637851" y="4046851"/>
            <a:ext cx="1247667" cy="621088"/>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56CA95"/>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97" name="文本框 96"/>
          <p:cNvSpPr txBox="1"/>
          <p:nvPr>
            <p:custDataLst>
              <p:tags r:id="rId33"/>
            </p:custDataLst>
          </p:nvPr>
        </p:nvSpPr>
        <p:spPr>
          <a:xfrm>
            <a:off x="2064720" y="4111362"/>
            <a:ext cx="604618" cy="491380"/>
          </a:xfrm>
          <a:prstGeom prst="rect">
            <a:avLst/>
          </a:prstGeom>
          <a:noFill/>
        </p:spPr>
        <p:txBody>
          <a:bodyPr wrap="square" rtlCol="0">
            <a:normAutofit/>
          </a:bodyPr>
          <a:p>
            <a:r>
              <a:rPr lang="en-US" altLang="zh-CN" sz="2220" b="1">
                <a:solidFill>
                  <a:srgbClr val="FFFFFF"/>
                </a:solidFill>
                <a:latin typeface="思源黑体 CN Regular" panose="020B0500000000000000" charset="-122"/>
                <a:ea typeface="思源黑体 CN Regular" panose="020B0500000000000000" charset="-122"/>
              </a:rPr>
              <a:t>03</a:t>
            </a:r>
            <a:endParaRPr lang="en-US" altLang="zh-CN" sz="2220" b="1">
              <a:solidFill>
                <a:srgbClr val="FFFFFF"/>
              </a:solidFill>
              <a:latin typeface="思源黑体 CN Regular" panose="020B0500000000000000" charset="-122"/>
              <a:ea typeface="思源黑体 CN Regular" panose="020B0500000000000000" charset="-122"/>
            </a:endParaRPr>
          </a:p>
        </p:txBody>
      </p:sp>
      <p:sp>
        <p:nvSpPr>
          <p:cNvPr id="53" name="文本框 52"/>
          <p:cNvSpPr txBox="1"/>
          <p:nvPr>
            <p:custDataLst>
              <p:tags r:id="rId34"/>
            </p:custDataLst>
          </p:nvPr>
        </p:nvSpPr>
        <p:spPr>
          <a:xfrm>
            <a:off x="4134557" y="4153912"/>
            <a:ext cx="1515319" cy="406281"/>
          </a:xfrm>
          <a:prstGeom prst="rect">
            <a:avLst/>
          </a:prstGeom>
          <a:noFill/>
        </p:spPr>
        <p:txBody>
          <a:bodyPr wrap="square" bIns="0" rtlCol="0">
            <a:normAutofit fontScale="90000"/>
          </a:bodyPr>
          <a:p>
            <a:pPr algn="l"/>
            <a:r>
              <a:rPr lang="zh-CN" altLang="en-US" sz="2500" spc="300">
                <a:solidFill>
                  <a:srgbClr val="FFFFFF"/>
                </a:solidFill>
                <a:uFillTx/>
                <a:latin typeface="思源黑体 CN Bold" panose="020B0800000000000000" charset="-122"/>
                <a:ea typeface="思源黑体 CN Bold" panose="020B0800000000000000" charset="-122"/>
              </a:rPr>
              <a:t>办公</a:t>
            </a:r>
            <a:r>
              <a:rPr lang="zh-CN" altLang="en-US" sz="2500" spc="300">
                <a:solidFill>
                  <a:srgbClr val="FFFFFF"/>
                </a:solidFill>
                <a:uFillTx/>
                <a:latin typeface="思源黑体 CN Bold" panose="020B0800000000000000" charset="-122"/>
                <a:ea typeface="思源黑体 CN Bold" panose="020B0800000000000000" charset="-122"/>
              </a:rPr>
              <a:t>安全</a:t>
            </a:r>
            <a:endParaRPr lang="zh-CN" altLang="en-US" sz="2500" spc="300">
              <a:solidFill>
                <a:srgbClr val="FFFFFF"/>
              </a:solidFill>
              <a:uFillTx/>
              <a:latin typeface="思源黑体 CN Bold" panose="020B0800000000000000" charset="-122"/>
              <a:ea typeface="思源黑体 CN Bold" panose="020B0800000000000000" charset="-122"/>
            </a:endParaRPr>
          </a:p>
        </p:txBody>
      </p:sp>
      <p:sp>
        <p:nvSpPr>
          <p:cNvPr id="56" name="任意多边形 55"/>
          <p:cNvSpPr/>
          <p:nvPr>
            <p:custDataLst>
              <p:tags r:id="rId35"/>
            </p:custDataLst>
          </p:nvPr>
        </p:nvSpPr>
        <p:spPr>
          <a:xfrm>
            <a:off x="3623961" y="5338441"/>
            <a:ext cx="2333371" cy="621088"/>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FFBA5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p>
        </p:txBody>
      </p:sp>
      <p:sp>
        <p:nvSpPr>
          <p:cNvPr id="58" name="椭圆 57"/>
          <p:cNvSpPr/>
          <p:nvPr>
            <p:custDataLst>
              <p:tags r:id="rId36"/>
            </p:custDataLst>
          </p:nvPr>
        </p:nvSpPr>
        <p:spPr>
          <a:xfrm>
            <a:off x="2876596" y="5270498"/>
            <a:ext cx="756973" cy="756287"/>
          </a:xfrm>
          <a:prstGeom prst="ellipse">
            <a:avLst/>
          </a:prstGeom>
          <a:solidFill>
            <a:srgbClr val="FFFFFF"/>
          </a:solidFill>
          <a:ln w="76200">
            <a:solidFill>
              <a:srgbClr val="FFBA55"/>
            </a:soli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p>
        </p:txBody>
      </p:sp>
      <p:pic>
        <p:nvPicPr>
          <p:cNvPr id="59" name="图片 58" descr="3_画板 1"/>
          <p:cNvPicPr>
            <a:picLocks noChangeAspect="1"/>
          </p:cNvPicPr>
          <p:nvPr>
            <p:custDataLst>
              <p:tags r:id="rId37"/>
            </p:custDataLst>
          </p:nvPr>
        </p:nvPicPr>
        <p:blipFill>
          <a:blip r:embed="rId6">
            <a:extLst>
              <a:ext uri="{96DAC541-7B7A-43D3-8B79-37D633B846F1}">
                <asvg:svgBlip xmlns:asvg="http://schemas.microsoft.com/office/drawing/2016/SVG/main" r:embed="rId7"/>
              </a:ext>
            </a:extLst>
          </a:blip>
          <a:srcRect l="63268" t="36389" r="29655" b="55556"/>
          <a:stretch>
            <a:fillRect/>
          </a:stretch>
        </p:blipFill>
        <p:spPr>
          <a:xfrm>
            <a:off x="3752296" y="5402265"/>
            <a:ext cx="306083" cy="493439"/>
          </a:xfrm>
          <a:prstGeom prst="rect">
            <a:avLst/>
          </a:prstGeom>
        </p:spPr>
      </p:pic>
      <p:pic>
        <p:nvPicPr>
          <p:cNvPr id="63" name="图片 62" descr="343435383038363b343532323338353bc8abc7f2bbaf"/>
          <p:cNvPicPr>
            <a:picLocks noChangeAspect="1"/>
          </p:cNvPicPr>
          <p:nvPr>
            <p:custDataLst>
              <p:tags r:id="rId38"/>
            </p:custDataLst>
          </p:nvPr>
        </p:nvPicPr>
        <p:blipFill>
          <a:blip r:embed="rId39">
            <a:extLst>
              <a:ext uri="{96DAC541-7B7A-43D3-8B79-37D633B846F1}">
                <asvg:svgBlip xmlns:asvg="http://schemas.microsoft.com/office/drawing/2016/SVG/main" r:embed="rId40"/>
              </a:ext>
            </a:extLst>
          </a:blip>
          <a:stretch>
            <a:fillRect/>
          </a:stretch>
        </p:blipFill>
        <p:spPr>
          <a:xfrm>
            <a:off x="2982284" y="5376186"/>
            <a:ext cx="544911" cy="544911"/>
          </a:xfrm>
          <a:prstGeom prst="rect">
            <a:avLst/>
          </a:prstGeom>
          <a:effectLst>
            <a:outerShdw blurRad="25400" dist="12700" dir="8100000" algn="tr" rotWithShape="0">
              <a:srgbClr val="FFBA55">
                <a:lumMod val="50000"/>
                <a:alpha val="40000"/>
              </a:srgbClr>
            </a:outerShdw>
          </a:effectLst>
        </p:spPr>
      </p:pic>
      <p:sp>
        <p:nvSpPr>
          <p:cNvPr id="66" name="文本框 65"/>
          <p:cNvSpPr txBox="1"/>
          <p:nvPr>
            <p:custDataLst>
              <p:tags r:id="rId41"/>
            </p:custDataLst>
          </p:nvPr>
        </p:nvSpPr>
        <p:spPr>
          <a:xfrm>
            <a:off x="6176645" y="5380355"/>
            <a:ext cx="4728845" cy="497205"/>
          </a:xfrm>
          <a:prstGeom prst="rect">
            <a:avLst/>
          </a:prstGeom>
          <a:noFill/>
        </p:spPr>
        <p:txBody>
          <a:bodyPr wrap="square" rtlCol="0">
            <a:noAutofit/>
          </a:bodyPr>
          <a:p>
            <a:pPr algn="l" fontAlgn="auto">
              <a:lnSpc>
                <a:spcPct val="130000"/>
              </a:lnSpc>
              <a:spcAft>
                <a:spcPts val="1000"/>
              </a:spcAft>
            </a:pP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围绕着机密数据的安全建设，如</a:t>
            </a: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财务数据</a:t>
            </a: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p:txBody>
      </p:sp>
      <p:sp>
        <p:nvSpPr>
          <p:cNvPr id="76" name="任意多边形 75"/>
          <p:cNvSpPr/>
          <p:nvPr>
            <p:custDataLst>
              <p:tags r:id="rId42"/>
            </p:custDataLst>
          </p:nvPr>
        </p:nvSpPr>
        <p:spPr>
          <a:xfrm>
            <a:off x="1637851" y="5338441"/>
            <a:ext cx="1247667" cy="621088"/>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FFBA55"/>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98" name="文本框 97"/>
          <p:cNvSpPr txBox="1"/>
          <p:nvPr>
            <p:custDataLst>
              <p:tags r:id="rId43"/>
            </p:custDataLst>
          </p:nvPr>
        </p:nvSpPr>
        <p:spPr>
          <a:xfrm>
            <a:off x="2057857" y="5402951"/>
            <a:ext cx="611480" cy="491380"/>
          </a:xfrm>
          <a:prstGeom prst="rect">
            <a:avLst/>
          </a:prstGeom>
          <a:noFill/>
        </p:spPr>
        <p:txBody>
          <a:bodyPr wrap="square" rtlCol="0">
            <a:normAutofit/>
          </a:bodyPr>
          <a:p>
            <a:r>
              <a:rPr lang="en-US" altLang="zh-CN" sz="2220" b="1">
                <a:solidFill>
                  <a:srgbClr val="FFFFFF"/>
                </a:solidFill>
                <a:latin typeface="思源黑体 CN Regular" panose="020B0500000000000000" charset="-122"/>
                <a:ea typeface="思源黑体 CN Regular" panose="020B0500000000000000" charset="-122"/>
              </a:rPr>
              <a:t>04</a:t>
            </a:r>
            <a:endParaRPr lang="en-US" altLang="zh-CN" sz="2220" b="1">
              <a:solidFill>
                <a:srgbClr val="FFFFFF"/>
              </a:solidFill>
              <a:latin typeface="思源黑体 CN Regular" panose="020B0500000000000000" charset="-122"/>
              <a:ea typeface="思源黑体 CN Regular" panose="020B0500000000000000" charset="-122"/>
            </a:endParaRPr>
          </a:p>
        </p:txBody>
      </p:sp>
      <p:sp>
        <p:nvSpPr>
          <p:cNvPr id="77" name="文本框 76"/>
          <p:cNvSpPr txBox="1"/>
          <p:nvPr>
            <p:custDataLst>
              <p:tags r:id="rId44"/>
            </p:custDataLst>
          </p:nvPr>
        </p:nvSpPr>
        <p:spPr>
          <a:xfrm>
            <a:off x="4134557" y="5445501"/>
            <a:ext cx="1515319" cy="406281"/>
          </a:xfrm>
          <a:prstGeom prst="rect">
            <a:avLst/>
          </a:prstGeom>
          <a:noFill/>
        </p:spPr>
        <p:txBody>
          <a:bodyPr wrap="square" bIns="0" rtlCol="0">
            <a:normAutofit fontScale="90000"/>
          </a:bodyPr>
          <a:p>
            <a:pPr algn="l"/>
            <a:r>
              <a:rPr lang="zh-CN" altLang="en-US" sz="2500" spc="300">
                <a:solidFill>
                  <a:srgbClr val="FFFFFF"/>
                </a:solidFill>
                <a:uFillTx/>
                <a:latin typeface="思源黑体 CN Bold" panose="020B0800000000000000" charset="-122"/>
                <a:ea typeface="思源黑体 CN Bold" panose="020B0800000000000000" charset="-122"/>
              </a:rPr>
              <a:t>数据安全</a:t>
            </a:r>
            <a:endParaRPr lang="zh-CN" altLang="en-US" sz="2500" spc="300">
              <a:solidFill>
                <a:srgbClr val="FFFFFF"/>
              </a:solidFill>
              <a:uFillTx/>
              <a:latin typeface="思源黑体 CN Bold" panose="020B0800000000000000" charset="-122"/>
              <a:ea typeface="思源黑体 CN Bold" panose="020B0800000000000000"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45630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应用安全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1"/>
            </p:custDataLst>
          </p:nvPr>
        </p:nvSpPr>
        <p:spPr>
          <a:xfrm>
            <a:off x="742950" y="1233805"/>
            <a:ext cx="32372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4" name="Object 11" descr="preencoded.png"/>
          <p:cNvSpPr/>
          <p:nvPr>
            <p:custDataLst>
              <p:tags r:id="rId2"/>
            </p:custDataLst>
          </p:nvPr>
        </p:nvSpPr>
        <p:spPr>
          <a:xfrm>
            <a:off x="4360545" y="1233805"/>
            <a:ext cx="318198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5" name="Object 11" descr="preencoded.png"/>
          <p:cNvSpPr/>
          <p:nvPr>
            <p:custDataLst>
              <p:tags r:id="rId3"/>
            </p:custDataLst>
          </p:nvPr>
        </p:nvSpPr>
        <p:spPr>
          <a:xfrm>
            <a:off x="8049895" y="1233805"/>
            <a:ext cx="321119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24" name="文本框 23"/>
          <p:cNvSpPr txBox="1"/>
          <p:nvPr>
            <p:custDataLst>
              <p:tags r:id="rId4"/>
            </p:custDataLst>
          </p:nvPr>
        </p:nvSpPr>
        <p:spPr>
          <a:xfrm>
            <a:off x="1651000" y="15278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技术</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5227955"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管理</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6"/>
            </p:custDataLst>
          </p:nvPr>
        </p:nvSpPr>
        <p:spPr>
          <a:xfrm>
            <a:off x="8957310"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运营</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5660" y="2636520"/>
            <a:ext cx="2409825" cy="3692525"/>
          </a:xfrm>
          <a:prstGeom prst="rect">
            <a:avLst/>
          </a:prstGeom>
          <a:noFill/>
        </p:spPr>
        <p:txBody>
          <a:bodyPr wrap="square" rtlCol="0">
            <a:spAutoFit/>
          </a:bodyPr>
          <a:p>
            <a:r>
              <a:rPr lang="zh-CN" altLang="en-US"/>
              <a:t>自动化</a:t>
            </a:r>
            <a:endParaRPr lang="zh-CN" altLang="en-US"/>
          </a:p>
          <a:p>
            <a:r>
              <a:rPr lang="zh-CN" altLang="en-US"/>
              <a:t>处理效率</a:t>
            </a:r>
            <a:endParaRPr lang="zh-CN" altLang="en-US"/>
          </a:p>
          <a:p>
            <a:r>
              <a:rPr lang="zh-CN" altLang="en-US"/>
              <a:t>数据化</a:t>
            </a:r>
            <a:endParaRPr lang="zh-CN" altLang="en-US"/>
          </a:p>
          <a:p>
            <a:endParaRPr lang="zh-CN" altLang="en-US"/>
          </a:p>
          <a:p>
            <a:endParaRPr lang="zh-CN" altLang="en-US"/>
          </a:p>
          <a:p>
            <a:endParaRPr lang="zh-CN" altLang="en-US"/>
          </a:p>
          <a:p>
            <a:r>
              <a:rPr lang="zh-CN" altLang="en-US"/>
              <a:t>工作量</a:t>
            </a:r>
            <a:r>
              <a:rPr lang="zh-CN" altLang="en-US"/>
              <a:t>太大</a:t>
            </a:r>
            <a:endParaRPr lang="zh-CN" altLang="en-US"/>
          </a:p>
          <a:p>
            <a:r>
              <a:rPr lang="zh-CN" altLang="en-US"/>
              <a:t>哪里好</a:t>
            </a:r>
            <a:r>
              <a:rPr lang="zh-CN" altLang="en-US"/>
              <a:t>哪里不好</a:t>
            </a:r>
            <a:endParaRPr lang="zh-CN" altLang="en-US"/>
          </a:p>
          <a:p>
            <a:r>
              <a:rPr lang="zh-CN" altLang="en-US"/>
              <a:t>拖延</a:t>
            </a:r>
            <a:r>
              <a:rPr lang="zh-CN" altLang="en-US"/>
              <a:t>修复</a:t>
            </a:r>
            <a:endParaRPr lang="zh-CN" altLang="en-US"/>
          </a:p>
          <a:p>
            <a:r>
              <a:rPr lang="zh-CN" altLang="en-US"/>
              <a:t>中断</a:t>
            </a:r>
            <a:r>
              <a:rPr lang="zh-CN" altLang="en-US"/>
              <a:t>没下文</a:t>
            </a:r>
            <a:endParaRPr lang="zh-CN" altLang="en-US"/>
          </a:p>
          <a:p>
            <a:r>
              <a:rPr lang="zh-CN" altLang="en-US"/>
              <a:t>。。。</a:t>
            </a:r>
            <a:endParaRPr lang="zh-CN" altLang="en-US"/>
          </a:p>
          <a:p>
            <a:endParaRPr lang="zh-CN" altLang="en-US"/>
          </a:p>
          <a:p>
            <a:endParaRPr lang="zh-CN" altLang="en-US"/>
          </a:p>
        </p:txBody>
      </p:sp>
      <p:sp>
        <p:nvSpPr>
          <p:cNvPr id="11" name="文本框 10"/>
          <p:cNvSpPr txBox="1"/>
          <p:nvPr>
            <p:custDataLst>
              <p:tags r:id="rId7"/>
            </p:custDataLst>
          </p:nvPr>
        </p:nvSpPr>
        <p:spPr>
          <a:xfrm>
            <a:off x="1355725" y="2763520"/>
            <a:ext cx="2409825" cy="2861310"/>
          </a:xfrm>
          <a:prstGeom prst="rect">
            <a:avLst/>
          </a:prstGeom>
          <a:noFill/>
        </p:spPr>
        <p:txBody>
          <a:bodyPr wrap="square" rtlCol="0">
            <a:spAutoFit/>
          </a:bodyPr>
          <a:p>
            <a:r>
              <a:rPr lang="zh-CN" altLang="en-US"/>
              <a:t>技术链路</a:t>
            </a:r>
            <a:r>
              <a:rPr lang="zh-CN" altLang="en-US"/>
              <a:t>完整</a:t>
            </a:r>
            <a:endParaRPr lang="zh-CN" altLang="en-US"/>
          </a:p>
          <a:p>
            <a:r>
              <a:rPr lang="zh-CN" altLang="en-US"/>
              <a:t>技术栈</a:t>
            </a:r>
            <a:r>
              <a:rPr lang="zh-CN" altLang="en-US"/>
              <a:t>完整</a:t>
            </a:r>
            <a:endParaRPr lang="zh-CN" altLang="en-US"/>
          </a:p>
          <a:p>
            <a:endParaRPr lang="zh-CN" altLang="en-US"/>
          </a:p>
          <a:p>
            <a:endParaRPr lang="zh-CN" altLang="en-US"/>
          </a:p>
          <a:p>
            <a:endParaRPr lang="zh-CN" altLang="en-US"/>
          </a:p>
          <a:p>
            <a:r>
              <a:rPr lang="zh-CN" altLang="en-US"/>
              <a:t>怎么发现</a:t>
            </a:r>
            <a:r>
              <a:rPr lang="zh-CN" altLang="en-US"/>
              <a:t>问题</a:t>
            </a:r>
            <a:endParaRPr lang="zh-CN" altLang="en-US"/>
          </a:p>
          <a:p>
            <a:r>
              <a:rPr lang="zh-CN" altLang="en-US"/>
              <a:t>怎么防护</a:t>
            </a:r>
            <a:r>
              <a:rPr lang="zh-CN" altLang="en-US"/>
              <a:t>问题</a:t>
            </a:r>
            <a:endParaRPr lang="zh-CN" altLang="en-US"/>
          </a:p>
          <a:p>
            <a:r>
              <a:rPr lang="zh-CN" altLang="en-US"/>
              <a:t>怎么</a:t>
            </a:r>
            <a:r>
              <a:rPr lang="zh-CN" altLang="en-US"/>
              <a:t>用</a:t>
            </a:r>
            <a:endParaRPr lang="zh-CN" altLang="en-US"/>
          </a:p>
          <a:p>
            <a:r>
              <a:rPr lang="zh-CN" altLang="en-US"/>
              <a:t>新技术？</a:t>
            </a:r>
            <a:endParaRPr lang="zh-CN" altLang="en-US"/>
          </a:p>
          <a:p>
            <a:r>
              <a:rPr lang="zh-CN" altLang="en-US"/>
              <a:t>。。。</a:t>
            </a:r>
            <a:endParaRPr lang="zh-CN" altLang="en-US"/>
          </a:p>
        </p:txBody>
      </p:sp>
      <p:sp>
        <p:nvSpPr>
          <p:cNvPr id="12" name="文本框 11"/>
          <p:cNvSpPr txBox="1"/>
          <p:nvPr>
            <p:custDataLst>
              <p:tags r:id="rId8"/>
            </p:custDataLst>
          </p:nvPr>
        </p:nvSpPr>
        <p:spPr>
          <a:xfrm>
            <a:off x="4746625" y="2636520"/>
            <a:ext cx="2409825" cy="3692525"/>
          </a:xfrm>
          <a:prstGeom prst="rect">
            <a:avLst/>
          </a:prstGeom>
          <a:noFill/>
        </p:spPr>
        <p:txBody>
          <a:bodyPr wrap="square" rtlCol="0">
            <a:spAutoFit/>
          </a:bodyPr>
          <a:p>
            <a:r>
              <a:rPr lang="zh-CN" altLang="en-US"/>
              <a:t>完整的管理</a:t>
            </a:r>
            <a:r>
              <a:rPr lang="zh-CN" altLang="en-US"/>
              <a:t>制度</a:t>
            </a:r>
            <a:endParaRPr lang="zh-CN" altLang="en-US"/>
          </a:p>
          <a:p>
            <a:r>
              <a:rPr lang="zh-CN" altLang="en-US"/>
              <a:t>安全的工作流</a:t>
            </a:r>
            <a:r>
              <a:rPr lang="zh-CN" altLang="en-US"/>
              <a:t>程</a:t>
            </a:r>
            <a:endParaRPr lang="zh-CN" altLang="en-US"/>
          </a:p>
          <a:p>
            <a:r>
              <a:rPr lang="zh-CN" altLang="en-US"/>
              <a:t>系统帮助流程控制</a:t>
            </a:r>
            <a:r>
              <a:rPr lang="zh-CN" altLang="en-US"/>
              <a:t>与落地</a:t>
            </a:r>
            <a:endParaRPr lang="zh-CN" altLang="en-US"/>
          </a:p>
          <a:p>
            <a:endParaRPr lang="zh-CN" altLang="en-US"/>
          </a:p>
          <a:p>
            <a:endParaRPr lang="zh-CN" altLang="en-US"/>
          </a:p>
          <a:p>
            <a:r>
              <a:rPr lang="zh-CN" altLang="en-US"/>
              <a:t>知道</a:t>
            </a:r>
            <a:r>
              <a:rPr lang="zh-CN" altLang="en-US"/>
              <a:t>应用</a:t>
            </a:r>
            <a:endParaRPr lang="zh-CN" altLang="en-US"/>
          </a:p>
          <a:p>
            <a:r>
              <a:rPr lang="zh-CN" altLang="en-US"/>
              <a:t>知道</a:t>
            </a:r>
            <a:r>
              <a:rPr lang="zh-CN" altLang="en-US"/>
              <a:t>负责人</a:t>
            </a:r>
            <a:endParaRPr lang="zh-CN" altLang="en-US"/>
          </a:p>
          <a:p>
            <a:r>
              <a:rPr lang="zh-CN" altLang="en-US"/>
              <a:t>知道项目</a:t>
            </a:r>
            <a:r>
              <a:rPr lang="zh-CN" altLang="en-US"/>
              <a:t>进度</a:t>
            </a:r>
            <a:endParaRPr lang="zh-CN" altLang="en-US"/>
          </a:p>
          <a:p>
            <a:r>
              <a:rPr lang="zh-CN" altLang="en-US"/>
              <a:t>知道真实的重要</a:t>
            </a:r>
            <a:r>
              <a:rPr lang="zh-CN" altLang="en-US"/>
              <a:t>等级</a:t>
            </a:r>
            <a:endParaRPr lang="zh-CN" altLang="en-US"/>
          </a:p>
          <a:p>
            <a:r>
              <a:rPr lang="zh-CN" altLang="en-US"/>
              <a:t>。。。</a:t>
            </a:r>
            <a:endParaRPr lang="zh-CN" altLang="en-US"/>
          </a:p>
          <a:p>
            <a:endParaRPr lang="zh-CN" altLang="en-US"/>
          </a:p>
          <a:p>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基础安全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2" name="文本框 11"/>
          <p:cNvSpPr txBox="1"/>
          <p:nvPr/>
        </p:nvSpPr>
        <p:spPr>
          <a:xfrm>
            <a:off x="8725535" y="2289175"/>
            <a:ext cx="2714625" cy="583565"/>
          </a:xfrm>
          <a:prstGeom prst="rect">
            <a:avLst/>
          </a:prstGeom>
          <a:noFill/>
        </p:spPr>
        <p:txBody>
          <a:bodyPr wrap="square" rtlCol="0">
            <a:spAutoFit/>
          </a:bodyPr>
          <a:p>
            <a:r>
              <a:rPr lang="zh-CN" altLang="en-US" sz="3200" b="1">
                <a:solidFill>
                  <a:srgbClr val="1908FC"/>
                </a:solidFill>
                <a:latin typeface="微软雅黑" panose="020B0503020204020204" pitchFamily="34" charset="-122"/>
                <a:ea typeface="微软雅黑" panose="020B0503020204020204" pitchFamily="34" charset="-122"/>
              </a:rPr>
              <a:t>资产生命周期</a:t>
            </a:r>
            <a:endParaRPr lang="zh-CN" altLang="en-US" sz="3200" b="1">
              <a:solidFill>
                <a:srgbClr val="1908FC"/>
              </a:solidFill>
              <a:latin typeface="微软雅黑" panose="020B0503020204020204" pitchFamily="34" charset="-122"/>
              <a:ea typeface="微软雅黑" panose="020B0503020204020204" pitchFamily="34" charset="-122"/>
            </a:endParaRPr>
          </a:p>
        </p:txBody>
      </p:sp>
      <p:sp>
        <p:nvSpPr>
          <p:cNvPr id="23" name="文本框 22"/>
          <p:cNvSpPr txBox="1"/>
          <p:nvPr>
            <p:custDataLst>
              <p:tags r:id="rId1"/>
            </p:custDataLst>
          </p:nvPr>
        </p:nvSpPr>
        <p:spPr>
          <a:xfrm>
            <a:off x="3100705" y="1233805"/>
            <a:ext cx="3045460" cy="706755"/>
          </a:xfrm>
          <a:prstGeom prst="rect">
            <a:avLst/>
          </a:prstGeom>
          <a:noFill/>
        </p:spPr>
        <p:txBody>
          <a:bodyPr wrap="square" rtlCol="0">
            <a:spAutoFit/>
          </a:bodyPr>
          <a:p>
            <a:r>
              <a:rPr lang="en-US" altLang="zh-CN" sz="4000" b="1">
                <a:solidFill>
                  <a:srgbClr val="FF0000"/>
                </a:solidFill>
                <a:latin typeface="微软雅黑" panose="020B0503020204020204" pitchFamily="34" charset="-122"/>
                <a:ea typeface="微软雅黑" panose="020B0503020204020204" pitchFamily="34" charset="-122"/>
              </a:rPr>
              <a:t>IT</a:t>
            </a:r>
            <a:r>
              <a:rPr lang="zh-CN" altLang="en-US" sz="4000" b="1">
                <a:solidFill>
                  <a:srgbClr val="FF0000"/>
                </a:solidFill>
                <a:latin typeface="微软雅黑" panose="020B0503020204020204" pitchFamily="34" charset="-122"/>
                <a:ea typeface="微软雅黑" panose="020B0503020204020204" pitchFamily="34" charset="-122"/>
              </a:rPr>
              <a:t>基础</a:t>
            </a:r>
            <a:r>
              <a:rPr lang="zh-CN" altLang="en-US" sz="4000" b="1">
                <a:solidFill>
                  <a:srgbClr val="FF0000"/>
                </a:solidFill>
                <a:latin typeface="微软雅黑" panose="020B0503020204020204" pitchFamily="34" charset="-122"/>
                <a:ea typeface="微软雅黑" panose="020B0503020204020204" pitchFamily="34" charset="-122"/>
              </a:rPr>
              <a:t>设施</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2"/>
            </p:custDataLst>
          </p:nvPr>
        </p:nvSpPr>
        <p:spPr>
          <a:xfrm>
            <a:off x="742950" y="1233805"/>
            <a:ext cx="76695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17" name="图片 16" descr="C:\Users\Tophanter\Downloads\server.pngserver"/>
          <p:cNvPicPr>
            <a:picLocks noChangeAspect="1"/>
          </p:cNvPicPr>
          <p:nvPr>
            <p:custDataLst>
              <p:tags r:id="rId3"/>
            </p:custDataLst>
          </p:nvPr>
        </p:nvPicPr>
        <p:blipFill>
          <a:blip r:embed="rId4"/>
          <a:srcRect/>
          <a:stretch>
            <a:fillRect/>
          </a:stretch>
        </p:blipFill>
        <p:spPr>
          <a:xfrm>
            <a:off x="3759835" y="4267835"/>
            <a:ext cx="1381125" cy="1382395"/>
          </a:xfrm>
          <a:prstGeom prst="rect">
            <a:avLst/>
          </a:prstGeom>
        </p:spPr>
      </p:pic>
      <p:pic>
        <p:nvPicPr>
          <p:cNvPr id="18" name="图片 17" descr="C:\Users\Tophanter\Downloads\ip.pngip"/>
          <p:cNvPicPr>
            <a:picLocks noChangeAspect="1"/>
          </p:cNvPicPr>
          <p:nvPr>
            <p:custDataLst>
              <p:tags r:id="rId5"/>
            </p:custDataLst>
          </p:nvPr>
        </p:nvPicPr>
        <p:blipFill>
          <a:blip r:embed="rId6"/>
          <a:srcRect/>
          <a:stretch>
            <a:fillRect/>
          </a:stretch>
        </p:blipFill>
        <p:spPr>
          <a:xfrm>
            <a:off x="3698240" y="2066925"/>
            <a:ext cx="1405890" cy="1405890"/>
          </a:xfrm>
          <a:prstGeom prst="rect">
            <a:avLst/>
          </a:prstGeom>
        </p:spPr>
      </p:pic>
      <p:pic>
        <p:nvPicPr>
          <p:cNvPr id="19" name="图片 18" descr="C:\Users\Tophanter\Downloads\cloud-server.pngcloud-server"/>
          <p:cNvPicPr>
            <a:picLocks noChangeAspect="1"/>
          </p:cNvPicPr>
          <p:nvPr>
            <p:custDataLst>
              <p:tags r:id="rId7"/>
            </p:custDataLst>
          </p:nvPr>
        </p:nvPicPr>
        <p:blipFill>
          <a:blip r:embed="rId8"/>
          <a:srcRect/>
          <a:stretch>
            <a:fillRect/>
          </a:stretch>
        </p:blipFill>
        <p:spPr>
          <a:xfrm>
            <a:off x="1338113" y="2067093"/>
            <a:ext cx="1637665" cy="1637665"/>
          </a:xfrm>
          <a:prstGeom prst="rect">
            <a:avLst/>
          </a:prstGeom>
        </p:spPr>
      </p:pic>
      <p:pic>
        <p:nvPicPr>
          <p:cNvPr id="20" name="图片 19" descr="C:\Users\Tophanter\Downloads\domain.pngdomain"/>
          <p:cNvPicPr>
            <a:picLocks noChangeAspect="1"/>
          </p:cNvPicPr>
          <p:nvPr>
            <p:custDataLst>
              <p:tags r:id="rId9"/>
            </p:custDataLst>
          </p:nvPr>
        </p:nvPicPr>
        <p:blipFill>
          <a:blip r:embed="rId10"/>
          <a:srcRect/>
          <a:stretch>
            <a:fillRect/>
          </a:stretch>
        </p:blipFill>
        <p:spPr>
          <a:xfrm>
            <a:off x="1344463" y="4094480"/>
            <a:ext cx="1637665" cy="1638000"/>
          </a:xfrm>
          <a:prstGeom prst="rect">
            <a:avLst/>
          </a:prstGeom>
        </p:spPr>
      </p:pic>
      <p:pic>
        <p:nvPicPr>
          <p:cNvPr id="21" name="图片 20" descr="C:\Users\Tophanter\Downloads\cloud-service.pngcloud-service"/>
          <p:cNvPicPr>
            <a:picLocks noChangeAspect="1"/>
          </p:cNvPicPr>
          <p:nvPr>
            <p:custDataLst>
              <p:tags r:id="rId11"/>
            </p:custDataLst>
          </p:nvPr>
        </p:nvPicPr>
        <p:blipFill>
          <a:blip r:embed="rId12"/>
          <a:srcRect/>
          <a:stretch>
            <a:fillRect/>
          </a:stretch>
        </p:blipFill>
        <p:spPr>
          <a:xfrm>
            <a:off x="6212205" y="2140585"/>
            <a:ext cx="1331595" cy="1332230"/>
          </a:xfrm>
          <a:prstGeom prst="rect">
            <a:avLst/>
          </a:prstGeom>
        </p:spPr>
      </p:pic>
      <p:pic>
        <p:nvPicPr>
          <p:cNvPr id="22" name="图片 21" descr="C:\Users\Tophanter\Downloads\web.pngweb"/>
          <p:cNvPicPr>
            <a:picLocks noChangeAspect="1"/>
          </p:cNvPicPr>
          <p:nvPr>
            <p:custDataLst>
              <p:tags r:id="rId13"/>
            </p:custDataLst>
          </p:nvPr>
        </p:nvPicPr>
        <p:blipFill>
          <a:blip r:embed="rId14"/>
          <a:srcRect/>
          <a:stretch>
            <a:fillRect/>
          </a:stretch>
        </p:blipFill>
        <p:spPr>
          <a:xfrm>
            <a:off x="6096000" y="4022725"/>
            <a:ext cx="1638300" cy="1638300"/>
          </a:xfrm>
          <a:prstGeom prst="rect">
            <a:avLst/>
          </a:prstGeom>
        </p:spPr>
      </p:pic>
      <p:sp>
        <p:nvSpPr>
          <p:cNvPr id="26" name="文本框 25"/>
          <p:cNvSpPr txBox="1"/>
          <p:nvPr/>
        </p:nvSpPr>
        <p:spPr>
          <a:xfrm>
            <a:off x="6297295" y="2522855"/>
            <a:ext cx="1483360" cy="368300"/>
          </a:xfrm>
          <a:prstGeom prst="rect">
            <a:avLst/>
          </a:prstGeom>
          <a:noFill/>
        </p:spPr>
        <p:txBody>
          <a:bodyPr wrap="square" rtlCol="0">
            <a:spAutoFit/>
          </a:bodyPr>
          <a:p>
            <a:r>
              <a:rPr lang="zh-CN" altLang="en-US"/>
              <a:t>云原生</a:t>
            </a:r>
            <a:r>
              <a:rPr lang="zh-CN" altLang="en-US"/>
              <a:t>安全</a:t>
            </a:r>
            <a:endParaRPr lang="zh-CN" altLang="en-US"/>
          </a:p>
        </p:txBody>
      </p:sp>
      <p:sp>
        <p:nvSpPr>
          <p:cNvPr id="27" name="文本框 26"/>
          <p:cNvSpPr txBox="1"/>
          <p:nvPr>
            <p:custDataLst>
              <p:tags r:id="rId15"/>
            </p:custDataLst>
          </p:nvPr>
        </p:nvSpPr>
        <p:spPr>
          <a:xfrm>
            <a:off x="1715135" y="3583940"/>
            <a:ext cx="93281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服务</a:t>
            </a:r>
            <a:r>
              <a:rPr lang="zh-CN" altLang="en-US" b="1">
                <a:solidFill>
                  <a:srgbClr val="FF0000"/>
                </a:solidFill>
                <a:latin typeface="微软雅黑" panose="020B0503020204020204" pitchFamily="34" charset="-122"/>
                <a:ea typeface="微软雅黑" panose="020B0503020204020204" pitchFamily="34" charset="-122"/>
              </a:rPr>
              <a:t>器</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8" name="文本框 27"/>
          <p:cNvSpPr txBox="1"/>
          <p:nvPr>
            <p:custDataLst>
              <p:tags r:id="rId16"/>
            </p:custDataLst>
          </p:nvPr>
        </p:nvSpPr>
        <p:spPr>
          <a:xfrm>
            <a:off x="1828165" y="5610860"/>
            <a:ext cx="93281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域名</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9" name="文本框 28"/>
          <p:cNvSpPr txBox="1"/>
          <p:nvPr>
            <p:custDataLst>
              <p:tags r:id="rId17"/>
            </p:custDataLst>
          </p:nvPr>
        </p:nvSpPr>
        <p:spPr>
          <a:xfrm>
            <a:off x="3698875" y="5668010"/>
            <a:ext cx="1651000"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组件如</a:t>
            </a:r>
            <a:r>
              <a:rPr lang="zh-CN" altLang="en-US" b="1">
                <a:solidFill>
                  <a:srgbClr val="FF0000"/>
                </a:solidFill>
                <a:latin typeface="微软雅黑" panose="020B0503020204020204" pitchFamily="34" charset="-122"/>
                <a:ea typeface="微软雅黑" panose="020B0503020204020204" pitchFamily="34" charset="-122"/>
              </a:rPr>
              <a:t>数据库</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0" name="文本框 29"/>
          <p:cNvSpPr txBox="1"/>
          <p:nvPr>
            <p:custDataLst>
              <p:tags r:id="rId18"/>
            </p:custDataLst>
          </p:nvPr>
        </p:nvSpPr>
        <p:spPr>
          <a:xfrm>
            <a:off x="4175125" y="3571240"/>
            <a:ext cx="610235"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rPr>
              <a:t>IP</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1" name="文本框 30"/>
          <p:cNvSpPr txBox="1"/>
          <p:nvPr>
            <p:custDataLst>
              <p:tags r:id="rId19"/>
            </p:custDataLst>
          </p:nvPr>
        </p:nvSpPr>
        <p:spPr>
          <a:xfrm>
            <a:off x="6468110" y="3558540"/>
            <a:ext cx="1112520"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云服务</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2" name="文本框 31"/>
          <p:cNvSpPr txBox="1"/>
          <p:nvPr>
            <p:custDataLst>
              <p:tags r:id="rId20"/>
            </p:custDataLst>
          </p:nvPr>
        </p:nvSpPr>
        <p:spPr>
          <a:xfrm>
            <a:off x="6650990" y="5627370"/>
            <a:ext cx="1112520"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网络</a:t>
            </a:r>
            <a:endParaRPr lang="zh-CN" altLang="en-US"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45884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基础安全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1"/>
            </p:custDataLst>
          </p:nvPr>
        </p:nvSpPr>
        <p:spPr>
          <a:xfrm>
            <a:off x="742950" y="1233805"/>
            <a:ext cx="32372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4" name="Object 11" descr="preencoded.png"/>
          <p:cNvSpPr/>
          <p:nvPr>
            <p:custDataLst>
              <p:tags r:id="rId2"/>
            </p:custDataLst>
          </p:nvPr>
        </p:nvSpPr>
        <p:spPr>
          <a:xfrm>
            <a:off x="4360545" y="1233805"/>
            <a:ext cx="318198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5" name="Object 11" descr="preencoded.png"/>
          <p:cNvSpPr/>
          <p:nvPr>
            <p:custDataLst>
              <p:tags r:id="rId3"/>
            </p:custDataLst>
          </p:nvPr>
        </p:nvSpPr>
        <p:spPr>
          <a:xfrm>
            <a:off x="8049895" y="1233805"/>
            <a:ext cx="321119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24" name="文本框 23"/>
          <p:cNvSpPr txBox="1"/>
          <p:nvPr>
            <p:custDataLst>
              <p:tags r:id="rId4"/>
            </p:custDataLst>
          </p:nvPr>
        </p:nvSpPr>
        <p:spPr>
          <a:xfrm>
            <a:off x="1651000" y="15278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技术</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5227955"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管理</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6"/>
            </p:custDataLst>
          </p:nvPr>
        </p:nvSpPr>
        <p:spPr>
          <a:xfrm>
            <a:off x="8957310"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运营</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5660" y="2636520"/>
            <a:ext cx="2409825" cy="3692525"/>
          </a:xfrm>
          <a:prstGeom prst="rect">
            <a:avLst/>
          </a:prstGeom>
          <a:noFill/>
        </p:spPr>
        <p:txBody>
          <a:bodyPr wrap="square" rtlCol="0">
            <a:spAutoFit/>
          </a:bodyPr>
          <a:p>
            <a:r>
              <a:rPr lang="zh-CN" altLang="en-US"/>
              <a:t>自动化</a:t>
            </a:r>
            <a:endParaRPr lang="zh-CN" altLang="en-US"/>
          </a:p>
          <a:p>
            <a:r>
              <a:rPr lang="zh-CN" altLang="en-US"/>
              <a:t>处理效率</a:t>
            </a:r>
            <a:endParaRPr lang="zh-CN" altLang="en-US"/>
          </a:p>
          <a:p>
            <a:r>
              <a:rPr lang="zh-CN" altLang="en-US"/>
              <a:t>数据化</a:t>
            </a:r>
            <a:endParaRPr lang="zh-CN" altLang="en-US"/>
          </a:p>
          <a:p>
            <a:endParaRPr lang="zh-CN" altLang="en-US"/>
          </a:p>
          <a:p>
            <a:endParaRPr lang="zh-CN" altLang="en-US"/>
          </a:p>
          <a:p>
            <a:endParaRPr lang="zh-CN" altLang="en-US"/>
          </a:p>
          <a:p>
            <a:r>
              <a:rPr lang="zh-CN" altLang="en-US"/>
              <a:t>工作量</a:t>
            </a:r>
            <a:r>
              <a:rPr lang="zh-CN" altLang="en-US"/>
              <a:t>太大</a:t>
            </a:r>
            <a:endParaRPr lang="zh-CN" altLang="en-US"/>
          </a:p>
          <a:p>
            <a:r>
              <a:rPr lang="zh-CN" altLang="en-US"/>
              <a:t>哪里好</a:t>
            </a:r>
            <a:r>
              <a:rPr lang="zh-CN" altLang="en-US"/>
              <a:t>哪里不好</a:t>
            </a:r>
            <a:endParaRPr lang="zh-CN" altLang="en-US"/>
          </a:p>
          <a:p>
            <a:r>
              <a:rPr lang="zh-CN" altLang="en-US"/>
              <a:t>拖延</a:t>
            </a:r>
            <a:r>
              <a:rPr lang="zh-CN" altLang="en-US"/>
              <a:t>修复</a:t>
            </a:r>
            <a:endParaRPr lang="zh-CN" altLang="en-US"/>
          </a:p>
          <a:p>
            <a:r>
              <a:rPr lang="zh-CN" altLang="en-US"/>
              <a:t>中断</a:t>
            </a:r>
            <a:r>
              <a:rPr lang="zh-CN" altLang="en-US"/>
              <a:t>没下文</a:t>
            </a:r>
            <a:endParaRPr lang="zh-CN" altLang="en-US"/>
          </a:p>
          <a:p>
            <a:r>
              <a:rPr lang="zh-CN" altLang="en-US"/>
              <a:t>。。。</a:t>
            </a:r>
            <a:endParaRPr lang="zh-CN" altLang="en-US"/>
          </a:p>
          <a:p>
            <a:endParaRPr lang="zh-CN" altLang="en-US"/>
          </a:p>
          <a:p>
            <a:endParaRPr lang="zh-CN" altLang="en-US"/>
          </a:p>
        </p:txBody>
      </p:sp>
      <p:sp>
        <p:nvSpPr>
          <p:cNvPr id="11" name="文本框 10"/>
          <p:cNvSpPr txBox="1"/>
          <p:nvPr>
            <p:custDataLst>
              <p:tags r:id="rId7"/>
            </p:custDataLst>
          </p:nvPr>
        </p:nvSpPr>
        <p:spPr>
          <a:xfrm>
            <a:off x="1355725" y="2763520"/>
            <a:ext cx="2409825" cy="3138170"/>
          </a:xfrm>
          <a:prstGeom prst="rect">
            <a:avLst/>
          </a:prstGeom>
          <a:noFill/>
        </p:spPr>
        <p:txBody>
          <a:bodyPr wrap="square" rtlCol="0">
            <a:spAutoFit/>
          </a:bodyPr>
          <a:p>
            <a:r>
              <a:rPr lang="zh-CN" altLang="en-US"/>
              <a:t>技术链路</a:t>
            </a:r>
            <a:r>
              <a:rPr lang="zh-CN" altLang="en-US"/>
              <a:t>完整</a:t>
            </a:r>
            <a:endParaRPr lang="zh-CN" altLang="en-US"/>
          </a:p>
          <a:p>
            <a:r>
              <a:rPr lang="zh-CN" altLang="en-US"/>
              <a:t>技术栈</a:t>
            </a:r>
            <a:r>
              <a:rPr lang="zh-CN" altLang="en-US"/>
              <a:t>完整</a:t>
            </a:r>
            <a:endParaRPr lang="zh-CN" altLang="en-US"/>
          </a:p>
          <a:p>
            <a:r>
              <a:rPr lang="zh-CN" altLang="en-US"/>
              <a:t>匹配公司</a:t>
            </a:r>
            <a:r>
              <a:rPr lang="zh-CN" altLang="en-US"/>
              <a:t>的最佳</a:t>
            </a:r>
            <a:r>
              <a:rPr lang="zh-CN" altLang="en-US"/>
              <a:t>实践</a:t>
            </a:r>
            <a:endParaRPr lang="zh-CN" altLang="en-US"/>
          </a:p>
          <a:p>
            <a:endParaRPr lang="zh-CN" altLang="en-US"/>
          </a:p>
          <a:p>
            <a:endParaRPr lang="zh-CN" altLang="en-US"/>
          </a:p>
          <a:p>
            <a:endParaRPr lang="zh-CN" altLang="en-US"/>
          </a:p>
          <a:p>
            <a:r>
              <a:rPr lang="zh-CN" altLang="en-US"/>
              <a:t>怎么发现</a:t>
            </a:r>
            <a:r>
              <a:rPr lang="zh-CN" altLang="en-US"/>
              <a:t>问题</a:t>
            </a:r>
            <a:endParaRPr lang="zh-CN" altLang="en-US"/>
          </a:p>
          <a:p>
            <a:r>
              <a:rPr lang="zh-CN" altLang="en-US"/>
              <a:t>怎么防护</a:t>
            </a:r>
            <a:r>
              <a:rPr lang="zh-CN" altLang="en-US"/>
              <a:t>问题</a:t>
            </a:r>
            <a:endParaRPr lang="zh-CN" altLang="en-US"/>
          </a:p>
          <a:p>
            <a:r>
              <a:rPr lang="zh-CN" altLang="en-US"/>
              <a:t>怎么</a:t>
            </a:r>
            <a:r>
              <a:rPr lang="zh-CN" altLang="en-US"/>
              <a:t>用</a:t>
            </a:r>
            <a:endParaRPr lang="zh-CN" altLang="en-US"/>
          </a:p>
          <a:p>
            <a:r>
              <a:rPr lang="zh-CN" altLang="en-US"/>
              <a:t>新技术？</a:t>
            </a:r>
            <a:endParaRPr lang="zh-CN" altLang="en-US"/>
          </a:p>
          <a:p>
            <a:r>
              <a:rPr lang="zh-CN" altLang="en-US"/>
              <a:t>。。。</a:t>
            </a:r>
            <a:endParaRPr lang="zh-CN" altLang="en-US"/>
          </a:p>
        </p:txBody>
      </p:sp>
      <p:sp>
        <p:nvSpPr>
          <p:cNvPr id="12" name="文本框 11"/>
          <p:cNvSpPr txBox="1"/>
          <p:nvPr>
            <p:custDataLst>
              <p:tags r:id="rId8"/>
            </p:custDataLst>
          </p:nvPr>
        </p:nvSpPr>
        <p:spPr>
          <a:xfrm>
            <a:off x="4746625" y="2636520"/>
            <a:ext cx="2409825" cy="3692525"/>
          </a:xfrm>
          <a:prstGeom prst="rect">
            <a:avLst/>
          </a:prstGeom>
          <a:noFill/>
        </p:spPr>
        <p:txBody>
          <a:bodyPr wrap="square" rtlCol="0">
            <a:spAutoFit/>
          </a:bodyPr>
          <a:p>
            <a:r>
              <a:rPr lang="zh-CN" altLang="en-US"/>
              <a:t>完整的管理</a:t>
            </a:r>
            <a:r>
              <a:rPr lang="zh-CN" altLang="en-US"/>
              <a:t>制度</a:t>
            </a:r>
            <a:endParaRPr lang="zh-CN" altLang="en-US"/>
          </a:p>
          <a:p>
            <a:r>
              <a:rPr lang="zh-CN" altLang="en-US"/>
              <a:t>安全的工作流</a:t>
            </a:r>
            <a:r>
              <a:rPr lang="zh-CN" altLang="en-US"/>
              <a:t>程</a:t>
            </a:r>
            <a:endParaRPr lang="zh-CN" altLang="en-US"/>
          </a:p>
          <a:p>
            <a:r>
              <a:rPr lang="zh-CN" altLang="en-US"/>
              <a:t>系统帮助流程控制</a:t>
            </a:r>
            <a:r>
              <a:rPr lang="zh-CN" altLang="en-US"/>
              <a:t>与落地</a:t>
            </a:r>
            <a:endParaRPr lang="zh-CN" altLang="en-US"/>
          </a:p>
          <a:p>
            <a:endParaRPr lang="zh-CN" altLang="en-US"/>
          </a:p>
          <a:p>
            <a:endParaRPr lang="zh-CN" altLang="en-US"/>
          </a:p>
          <a:p>
            <a:r>
              <a:rPr lang="zh-CN" altLang="en-US"/>
              <a:t>知道</a:t>
            </a:r>
            <a:r>
              <a:rPr lang="zh-CN" altLang="en-US"/>
              <a:t>资产</a:t>
            </a:r>
            <a:endParaRPr lang="zh-CN" altLang="en-US"/>
          </a:p>
          <a:p>
            <a:r>
              <a:rPr lang="zh-CN" altLang="en-US"/>
              <a:t>知道</a:t>
            </a:r>
            <a:r>
              <a:rPr lang="zh-CN" altLang="en-US"/>
              <a:t>归属人</a:t>
            </a:r>
            <a:endParaRPr lang="zh-CN" altLang="en-US"/>
          </a:p>
          <a:p>
            <a:r>
              <a:rPr lang="zh-CN" altLang="en-US"/>
              <a:t>知道</a:t>
            </a:r>
            <a:r>
              <a:rPr lang="zh-CN" altLang="en-US"/>
              <a:t>位置</a:t>
            </a:r>
            <a:endParaRPr lang="zh-CN" altLang="en-US"/>
          </a:p>
          <a:p>
            <a:r>
              <a:rPr lang="zh-CN" altLang="en-US"/>
              <a:t>知道对应</a:t>
            </a:r>
            <a:r>
              <a:rPr lang="zh-CN" altLang="en-US"/>
              <a:t>业务</a:t>
            </a:r>
            <a:endParaRPr lang="zh-CN" altLang="en-US"/>
          </a:p>
          <a:p>
            <a:r>
              <a:rPr lang="zh-CN" altLang="en-US"/>
              <a:t>。。。</a:t>
            </a:r>
            <a:endParaRPr lang="zh-CN" altLang="en-US"/>
          </a:p>
          <a:p>
            <a:endParaRPr lang="zh-CN" altLang="en-US"/>
          </a:p>
          <a:p>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办公安全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2" name="文本框 11"/>
          <p:cNvSpPr txBox="1"/>
          <p:nvPr/>
        </p:nvSpPr>
        <p:spPr>
          <a:xfrm>
            <a:off x="8725535" y="2289175"/>
            <a:ext cx="2714625" cy="583565"/>
          </a:xfrm>
          <a:prstGeom prst="rect">
            <a:avLst/>
          </a:prstGeom>
          <a:noFill/>
        </p:spPr>
        <p:txBody>
          <a:bodyPr wrap="square" rtlCol="0">
            <a:spAutoFit/>
          </a:bodyPr>
          <a:p>
            <a:r>
              <a:rPr lang="zh-CN" altLang="en-US" sz="3200" b="1">
                <a:solidFill>
                  <a:srgbClr val="1908FC"/>
                </a:solidFill>
                <a:latin typeface="微软雅黑" panose="020B0503020204020204" pitchFamily="34" charset="-122"/>
                <a:ea typeface="微软雅黑" panose="020B0503020204020204" pitchFamily="34" charset="-122"/>
              </a:rPr>
              <a:t>工作流</a:t>
            </a:r>
            <a:r>
              <a:rPr lang="en-US" altLang="zh-CN" sz="3200" b="1">
                <a:solidFill>
                  <a:srgbClr val="1908FC"/>
                </a:solidFill>
                <a:latin typeface="微软雅黑" panose="020B0503020204020204" pitchFamily="34" charset="-122"/>
                <a:ea typeface="微软雅黑" panose="020B0503020204020204" pitchFamily="34" charset="-122"/>
              </a:rPr>
              <a:t>/</a:t>
            </a:r>
            <a:r>
              <a:rPr lang="zh-CN" altLang="en-US" sz="3200" b="1">
                <a:solidFill>
                  <a:srgbClr val="1908FC"/>
                </a:solidFill>
                <a:latin typeface="微软雅黑" panose="020B0503020204020204" pitchFamily="34" charset="-122"/>
                <a:ea typeface="微软雅黑" panose="020B0503020204020204" pitchFamily="34" charset="-122"/>
              </a:rPr>
              <a:t>员工</a:t>
            </a:r>
            <a:endParaRPr lang="zh-CN" altLang="en-US" sz="3200" b="1">
              <a:solidFill>
                <a:srgbClr val="1908FC"/>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1"/>
            </p:custDataLst>
          </p:nvPr>
        </p:nvSpPr>
        <p:spPr>
          <a:xfrm>
            <a:off x="9157335" y="4026535"/>
            <a:ext cx="1932940" cy="521970"/>
          </a:xfrm>
          <a:prstGeom prst="rect">
            <a:avLst/>
          </a:prstGeom>
          <a:noFill/>
        </p:spPr>
        <p:txBody>
          <a:bodyPr wrap="square" rtlCol="0">
            <a:spAutoFit/>
          </a:bodyPr>
          <a:p>
            <a:r>
              <a:rPr lang="zh-CN" altLang="en-US" sz="2800" b="1">
                <a:solidFill>
                  <a:srgbClr val="1908FC"/>
                </a:solidFill>
                <a:latin typeface="微软雅黑" panose="020B0503020204020204" pitchFamily="34" charset="-122"/>
                <a:ea typeface="微软雅黑" panose="020B0503020204020204" pitchFamily="34" charset="-122"/>
              </a:rPr>
              <a:t>零信任</a:t>
            </a:r>
            <a:endParaRPr lang="en-US" altLang="zh-CN" sz="2800" b="1">
              <a:solidFill>
                <a:srgbClr val="1908FC"/>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2"/>
            </p:custDataLst>
          </p:nvPr>
        </p:nvSpPr>
        <p:spPr>
          <a:xfrm>
            <a:off x="742950" y="1233805"/>
            <a:ext cx="76695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17" name="图片 16" descr="C:\Users\Tophanter\Downloads\man.pngman"/>
          <p:cNvPicPr>
            <a:picLocks noChangeAspect="1"/>
          </p:cNvPicPr>
          <p:nvPr>
            <p:custDataLst>
              <p:tags r:id="rId3"/>
            </p:custDataLst>
          </p:nvPr>
        </p:nvPicPr>
        <p:blipFill>
          <a:blip r:embed="rId4"/>
          <a:srcRect/>
          <a:stretch>
            <a:fillRect/>
          </a:stretch>
        </p:blipFill>
        <p:spPr>
          <a:xfrm>
            <a:off x="3763645" y="3880485"/>
            <a:ext cx="1621155" cy="1621155"/>
          </a:xfrm>
          <a:prstGeom prst="rect">
            <a:avLst/>
          </a:prstGeom>
        </p:spPr>
      </p:pic>
      <p:pic>
        <p:nvPicPr>
          <p:cNvPr id="18" name="图片 17" descr="C:\Users\Tophanter\Downloads\settings.pngsettings"/>
          <p:cNvPicPr>
            <a:picLocks noChangeAspect="1"/>
          </p:cNvPicPr>
          <p:nvPr>
            <p:custDataLst>
              <p:tags r:id="rId5"/>
            </p:custDataLst>
          </p:nvPr>
        </p:nvPicPr>
        <p:blipFill>
          <a:blip r:embed="rId6"/>
          <a:srcRect/>
          <a:stretch>
            <a:fillRect/>
          </a:stretch>
        </p:blipFill>
        <p:spPr>
          <a:xfrm>
            <a:off x="3684328" y="1574165"/>
            <a:ext cx="1619885" cy="1620000"/>
          </a:xfrm>
          <a:prstGeom prst="rect">
            <a:avLst/>
          </a:prstGeom>
        </p:spPr>
      </p:pic>
      <p:pic>
        <p:nvPicPr>
          <p:cNvPr id="19" name="图片 18" descr="C:\Users\Tophanter\Downloads\terrorism.pngterrorism"/>
          <p:cNvPicPr>
            <a:picLocks noChangeAspect="1"/>
          </p:cNvPicPr>
          <p:nvPr>
            <p:custDataLst>
              <p:tags r:id="rId7"/>
            </p:custDataLst>
          </p:nvPr>
        </p:nvPicPr>
        <p:blipFill>
          <a:blip r:embed="rId8"/>
          <a:srcRect/>
          <a:stretch>
            <a:fillRect/>
          </a:stretch>
        </p:blipFill>
        <p:spPr>
          <a:xfrm>
            <a:off x="1250950" y="1574165"/>
            <a:ext cx="1724660" cy="1725930"/>
          </a:xfrm>
          <a:prstGeom prst="rect">
            <a:avLst/>
          </a:prstGeom>
        </p:spPr>
      </p:pic>
      <p:pic>
        <p:nvPicPr>
          <p:cNvPr id="20" name="图片 19" descr="client-support"/>
          <p:cNvPicPr>
            <a:picLocks noChangeAspect="1"/>
          </p:cNvPicPr>
          <p:nvPr>
            <p:custDataLst>
              <p:tags r:id="rId9"/>
            </p:custDataLst>
          </p:nvPr>
        </p:nvPicPr>
        <p:blipFill>
          <a:blip r:embed="rId10"/>
          <a:stretch>
            <a:fillRect/>
          </a:stretch>
        </p:blipFill>
        <p:spPr>
          <a:xfrm>
            <a:off x="1344295" y="3884930"/>
            <a:ext cx="1638000" cy="1638000"/>
          </a:xfrm>
          <a:prstGeom prst="rect">
            <a:avLst/>
          </a:prstGeom>
        </p:spPr>
      </p:pic>
      <p:pic>
        <p:nvPicPr>
          <p:cNvPr id="21" name="图片 20" descr="C:\Users\Tophanter\Downloads\rotate.pngrotate"/>
          <p:cNvPicPr>
            <a:picLocks noChangeAspect="1"/>
          </p:cNvPicPr>
          <p:nvPr>
            <p:custDataLst>
              <p:tags r:id="rId11"/>
            </p:custDataLst>
          </p:nvPr>
        </p:nvPicPr>
        <p:blipFill>
          <a:blip r:embed="rId12"/>
          <a:srcRect/>
          <a:stretch>
            <a:fillRect/>
          </a:stretch>
        </p:blipFill>
        <p:spPr>
          <a:xfrm>
            <a:off x="6096168" y="1574165"/>
            <a:ext cx="1637665" cy="1638000"/>
          </a:xfrm>
          <a:prstGeom prst="rect">
            <a:avLst/>
          </a:prstGeom>
        </p:spPr>
      </p:pic>
      <p:pic>
        <p:nvPicPr>
          <p:cNvPr id="22" name="图片 21" descr="C:\Users\Tophanter\Downloads\authority.pngauthority"/>
          <p:cNvPicPr>
            <a:picLocks noChangeAspect="1"/>
          </p:cNvPicPr>
          <p:nvPr>
            <p:custDataLst>
              <p:tags r:id="rId13"/>
            </p:custDataLst>
          </p:nvPr>
        </p:nvPicPr>
        <p:blipFill>
          <a:blip r:embed="rId14"/>
          <a:srcRect/>
          <a:stretch>
            <a:fillRect/>
          </a:stretch>
        </p:blipFill>
        <p:spPr>
          <a:xfrm>
            <a:off x="6187440" y="3813175"/>
            <a:ext cx="1780540" cy="1780540"/>
          </a:xfrm>
          <a:prstGeom prst="rect">
            <a:avLst/>
          </a:prstGeom>
        </p:spPr>
      </p:pic>
      <p:sp>
        <p:nvSpPr>
          <p:cNvPr id="27" name="文本框 26"/>
          <p:cNvSpPr txBox="1"/>
          <p:nvPr>
            <p:custDataLst>
              <p:tags r:id="rId15"/>
            </p:custDataLst>
          </p:nvPr>
        </p:nvSpPr>
        <p:spPr>
          <a:xfrm>
            <a:off x="1617345" y="334645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办公</a:t>
            </a:r>
            <a:r>
              <a:rPr lang="zh-CN" altLang="en-US" b="1">
                <a:solidFill>
                  <a:srgbClr val="FF0000"/>
                </a:solidFill>
                <a:latin typeface="微软雅黑" panose="020B0503020204020204" pitchFamily="34" charset="-122"/>
                <a:ea typeface="微软雅黑" panose="020B0503020204020204" pitchFamily="34" charset="-122"/>
              </a:rPr>
              <a:t>环境</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16"/>
            </p:custDataLst>
          </p:nvPr>
        </p:nvSpPr>
        <p:spPr>
          <a:xfrm>
            <a:off x="1631315" y="553974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办公</a:t>
            </a:r>
            <a:r>
              <a:rPr lang="zh-CN" altLang="en-US" b="1">
                <a:solidFill>
                  <a:srgbClr val="FF0000"/>
                </a:solidFill>
                <a:latin typeface="微软雅黑" panose="020B0503020204020204" pitchFamily="34" charset="-122"/>
                <a:ea typeface="微软雅黑" panose="020B0503020204020204" pitchFamily="34" charset="-122"/>
              </a:rPr>
              <a:t>系统</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17"/>
            </p:custDataLst>
          </p:nvPr>
        </p:nvSpPr>
        <p:spPr>
          <a:xfrm>
            <a:off x="3909695" y="333375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办公</a:t>
            </a:r>
            <a:r>
              <a:rPr lang="zh-CN" altLang="en-US" b="1">
                <a:solidFill>
                  <a:srgbClr val="FF0000"/>
                </a:solidFill>
                <a:latin typeface="微软雅黑" panose="020B0503020204020204" pitchFamily="34" charset="-122"/>
                <a:ea typeface="微软雅黑" panose="020B0503020204020204" pitchFamily="34" charset="-122"/>
              </a:rPr>
              <a:t>流程</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18"/>
            </p:custDataLst>
          </p:nvPr>
        </p:nvSpPr>
        <p:spPr>
          <a:xfrm>
            <a:off x="3928745" y="5584190"/>
            <a:ext cx="132143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意识安全</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19"/>
            </p:custDataLst>
          </p:nvPr>
        </p:nvSpPr>
        <p:spPr>
          <a:xfrm>
            <a:off x="6341745" y="337693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办公</a:t>
            </a:r>
            <a:r>
              <a:rPr lang="zh-CN" altLang="en-US" b="1">
                <a:solidFill>
                  <a:srgbClr val="FF0000"/>
                </a:solidFill>
                <a:latin typeface="微软雅黑" panose="020B0503020204020204" pitchFamily="34" charset="-122"/>
                <a:ea typeface="微软雅黑" panose="020B0503020204020204" pitchFamily="34" charset="-122"/>
              </a:rPr>
              <a:t>行为</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custDataLst>
              <p:tags r:id="rId20"/>
            </p:custDataLst>
          </p:nvPr>
        </p:nvSpPr>
        <p:spPr>
          <a:xfrm>
            <a:off x="6370955" y="557149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身份</a:t>
            </a:r>
            <a:r>
              <a:rPr lang="zh-CN" altLang="en-US" b="1">
                <a:solidFill>
                  <a:srgbClr val="FF0000"/>
                </a:solidFill>
                <a:latin typeface="微软雅黑" panose="020B0503020204020204" pitchFamily="34" charset="-122"/>
                <a:ea typeface="微软雅黑" panose="020B0503020204020204" pitchFamily="34" charset="-122"/>
              </a:rPr>
              <a:t>权限</a:t>
            </a:r>
            <a:endParaRPr lang="zh-CN" altLang="en-US"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47345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办公安全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1"/>
            </p:custDataLst>
          </p:nvPr>
        </p:nvSpPr>
        <p:spPr>
          <a:xfrm>
            <a:off x="742950" y="1233805"/>
            <a:ext cx="32372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4" name="Object 11" descr="preencoded.png"/>
          <p:cNvSpPr/>
          <p:nvPr>
            <p:custDataLst>
              <p:tags r:id="rId2"/>
            </p:custDataLst>
          </p:nvPr>
        </p:nvSpPr>
        <p:spPr>
          <a:xfrm>
            <a:off x="4360545" y="1233805"/>
            <a:ext cx="318198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5" name="Object 11" descr="preencoded.png"/>
          <p:cNvSpPr/>
          <p:nvPr>
            <p:custDataLst>
              <p:tags r:id="rId3"/>
            </p:custDataLst>
          </p:nvPr>
        </p:nvSpPr>
        <p:spPr>
          <a:xfrm>
            <a:off x="8049895" y="1233805"/>
            <a:ext cx="321119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24" name="文本框 23"/>
          <p:cNvSpPr txBox="1"/>
          <p:nvPr>
            <p:custDataLst>
              <p:tags r:id="rId4"/>
            </p:custDataLst>
          </p:nvPr>
        </p:nvSpPr>
        <p:spPr>
          <a:xfrm>
            <a:off x="1651000" y="15278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技术</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5227955"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管理</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6"/>
            </p:custDataLst>
          </p:nvPr>
        </p:nvSpPr>
        <p:spPr>
          <a:xfrm>
            <a:off x="8957310"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运营</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5660" y="2636520"/>
            <a:ext cx="2409825" cy="3692525"/>
          </a:xfrm>
          <a:prstGeom prst="rect">
            <a:avLst/>
          </a:prstGeom>
          <a:noFill/>
        </p:spPr>
        <p:txBody>
          <a:bodyPr wrap="square" rtlCol="0">
            <a:spAutoFit/>
          </a:bodyPr>
          <a:p>
            <a:r>
              <a:rPr lang="zh-CN" altLang="en-US"/>
              <a:t>自动化</a:t>
            </a:r>
            <a:endParaRPr lang="zh-CN" altLang="en-US"/>
          </a:p>
          <a:p>
            <a:r>
              <a:rPr lang="zh-CN" altLang="en-US"/>
              <a:t>处理效率</a:t>
            </a:r>
            <a:endParaRPr lang="zh-CN" altLang="en-US"/>
          </a:p>
          <a:p>
            <a:r>
              <a:rPr lang="zh-CN" altLang="en-US"/>
              <a:t>数据化</a:t>
            </a:r>
            <a:endParaRPr lang="zh-CN" altLang="en-US"/>
          </a:p>
          <a:p>
            <a:endParaRPr lang="zh-CN" altLang="en-US"/>
          </a:p>
          <a:p>
            <a:endParaRPr lang="zh-CN" altLang="en-US"/>
          </a:p>
          <a:p>
            <a:endParaRPr lang="zh-CN" altLang="en-US"/>
          </a:p>
          <a:p>
            <a:r>
              <a:rPr lang="zh-CN" altLang="en-US"/>
              <a:t>工作量</a:t>
            </a:r>
            <a:r>
              <a:rPr lang="zh-CN" altLang="en-US"/>
              <a:t>太大</a:t>
            </a:r>
            <a:endParaRPr lang="zh-CN" altLang="en-US"/>
          </a:p>
          <a:p>
            <a:r>
              <a:rPr lang="zh-CN" altLang="en-US"/>
              <a:t>哪里好</a:t>
            </a:r>
            <a:r>
              <a:rPr lang="zh-CN" altLang="en-US"/>
              <a:t>哪里不好</a:t>
            </a:r>
            <a:endParaRPr lang="zh-CN" altLang="en-US"/>
          </a:p>
          <a:p>
            <a:r>
              <a:rPr lang="zh-CN" altLang="en-US"/>
              <a:t>拖延</a:t>
            </a:r>
            <a:r>
              <a:rPr lang="zh-CN" altLang="en-US"/>
              <a:t>修复</a:t>
            </a:r>
            <a:endParaRPr lang="zh-CN" altLang="en-US"/>
          </a:p>
          <a:p>
            <a:r>
              <a:rPr lang="zh-CN" altLang="en-US"/>
              <a:t>中断</a:t>
            </a:r>
            <a:r>
              <a:rPr lang="zh-CN" altLang="en-US"/>
              <a:t>没下文</a:t>
            </a:r>
            <a:endParaRPr lang="zh-CN" altLang="en-US"/>
          </a:p>
          <a:p>
            <a:r>
              <a:rPr lang="zh-CN" altLang="en-US"/>
              <a:t>。。。</a:t>
            </a:r>
            <a:endParaRPr lang="zh-CN" altLang="en-US"/>
          </a:p>
          <a:p>
            <a:endParaRPr lang="zh-CN" altLang="en-US"/>
          </a:p>
          <a:p>
            <a:endParaRPr lang="zh-CN" altLang="en-US"/>
          </a:p>
        </p:txBody>
      </p:sp>
      <p:sp>
        <p:nvSpPr>
          <p:cNvPr id="11" name="文本框 10"/>
          <p:cNvSpPr txBox="1"/>
          <p:nvPr>
            <p:custDataLst>
              <p:tags r:id="rId7"/>
            </p:custDataLst>
          </p:nvPr>
        </p:nvSpPr>
        <p:spPr>
          <a:xfrm>
            <a:off x="1355725" y="2763520"/>
            <a:ext cx="2409825" cy="3138170"/>
          </a:xfrm>
          <a:prstGeom prst="rect">
            <a:avLst/>
          </a:prstGeom>
          <a:noFill/>
        </p:spPr>
        <p:txBody>
          <a:bodyPr wrap="square" rtlCol="0">
            <a:spAutoFit/>
          </a:bodyPr>
          <a:p>
            <a:r>
              <a:rPr lang="zh-CN" altLang="en-US"/>
              <a:t>技术链路</a:t>
            </a:r>
            <a:r>
              <a:rPr lang="zh-CN" altLang="en-US"/>
              <a:t>完整</a:t>
            </a:r>
            <a:endParaRPr lang="zh-CN" altLang="en-US"/>
          </a:p>
          <a:p>
            <a:r>
              <a:rPr lang="zh-CN" altLang="en-US"/>
              <a:t>技术栈</a:t>
            </a:r>
            <a:r>
              <a:rPr lang="zh-CN" altLang="en-US"/>
              <a:t>完整</a:t>
            </a:r>
            <a:endParaRPr lang="zh-CN" altLang="en-US"/>
          </a:p>
          <a:p>
            <a:r>
              <a:rPr lang="zh-CN" altLang="en-US"/>
              <a:t>最佳</a:t>
            </a:r>
            <a:r>
              <a:rPr lang="zh-CN" altLang="en-US"/>
              <a:t>实践</a:t>
            </a:r>
            <a:endParaRPr lang="zh-CN" altLang="en-US"/>
          </a:p>
          <a:p>
            <a:endParaRPr lang="zh-CN" altLang="en-US"/>
          </a:p>
          <a:p>
            <a:endParaRPr lang="zh-CN" altLang="en-US"/>
          </a:p>
          <a:p>
            <a:endParaRPr lang="zh-CN" altLang="en-US"/>
          </a:p>
          <a:p>
            <a:r>
              <a:rPr lang="zh-CN" altLang="en-US"/>
              <a:t>怎么发现</a:t>
            </a:r>
            <a:r>
              <a:rPr lang="zh-CN" altLang="en-US"/>
              <a:t>问题</a:t>
            </a:r>
            <a:endParaRPr lang="zh-CN" altLang="en-US"/>
          </a:p>
          <a:p>
            <a:r>
              <a:rPr lang="zh-CN" altLang="en-US"/>
              <a:t>怎么防护</a:t>
            </a:r>
            <a:r>
              <a:rPr lang="zh-CN" altLang="en-US"/>
              <a:t>问题</a:t>
            </a:r>
            <a:endParaRPr lang="zh-CN" altLang="en-US"/>
          </a:p>
          <a:p>
            <a:r>
              <a:rPr lang="zh-CN" altLang="en-US"/>
              <a:t>怎么</a:t>
            </a:r>
            <a:r>
              <a:rPr lang="zh-CN" altLang="en-US"/>
              <a:t>用</a:t>
            </a:r>
            <a:endParaRPr lang="zh-CN" altLang="en-US"/>
          </a:p>
          <a:p>
            <a:r>
              <a:rPr lang="zh-CN" altLang="en-US"/>
              <a:t>新技术？</a:t>
            </a:r>
            <a:endParaRPr lang="zh-CN" altLang="en-US"/>
          </a:p>
          <a:p>
            <a:r>
              <a:rPr lang="zh-CN" altLang="en-US"/>
              <a:t>。。。</a:t>
            </a:r>
            <a:endParaRPr lang="zh-CN" altLang="en-US"/>
          </a:p>
        </p:txBody>
      </p:sp>
      <p:sp>
        <p:nvSpPr>
          <p:cNvPr id="12" name="文本框 11"/>
          <p:cNvSpPr txBox="1"/>
          <p:nvPr>
            <p:custDataLst>
              <p:tags r:id="rId8"/>
            </p:custDataLst>
          </p:nvPr>
        </p:nvSpPr>
        <p:spPr>
          <a:xfrm>
            <a:off x="4746625" y="2636520"/>
            <a:ext cx="2409825" cy="3692525"/>
          </a:xfrm>
          <a:prstGeom prst="rect">
            <a:avLst/>
          </a:prstGeom>
          <a:noFill/>
        </p:spPr>
        <p:txBody>
          <a:bodyPr wrap="square" rtlCol="0">
            <a:spAutoFit/>
          </a:bodyPr>
          <a:p>
            <a:r>
              <a:rPr lang="zh-CN" altLang="en-US"/>
              <a:t>完整的管理</a:t>
            </a:r>
            <a:r>
              <a:rPr lang="zh-CN" altLang="en-US"/>
              <a:t>制度</a:t>
            </a:r>
            <a:endParaRPr lang="zh-CN" altLang="en-US"/>
          </a:p>
          <a:p>
            <a:r>
              <a:rPr lang="zh-CN" altLang="en-US"/>
              <a:t>安全的工作流</a:t>
            </a:r>
            <a:r>
              <a:rPr lang="zh-CN" altLang="en-US"/>
              <a:t>程</a:t>
            </a:r>
            <a:endParaRPr lang="zh-CN" altLang="en-US"/>
          </a:p>
          <a:p>
            <a:r>
              <a:rPr lang="zh-CN" altLang="en-US"/>
              <a:t>系统帮助流程控制</a:t>
            </a:r>
            <a:r>
              <a:rPr lang="zh-CN" altLang="en-US"/>
              <a:t>与落地</a:t>
            </a:r>
            <a:endParaRPr lang="zh-CN" altLang="en-US"/>
          </a:p>
          <a:p>
            <a:endParaRPr lang="zh-CN" altLang="en-US"/>
          </a:p>
          <a:p>
            <a:endParaRPr lang="zh-CN" altLang="en-US"/>
          </a:p>
          <a:p>
            <a:r>
              <a:rPr lang="zh-CN" altLang="en-US"/>
              <a:t>怎么</a:t>
            </a:r>
            <a:r>
              <a:rPr lang="zh-CN" altLang="en-US"/>
              <a:t>改变</a:t>
            </a:r>
            <a:endParaRPr lang="zh-CN" altLang="en-US"/>
          </a:p>
          <a:p>
            <a:r>
              <a:rPr lang="zh-CN" altLang="en-US"/>
              <a:t>怎么</a:t>
            </a:r>
            <a:r>
              <a:rPr lang="zh-CN" altLang="en-US"/>
              <a:t>禁止</a:t>
            </a:r>
            <a:endParaRPr lang="zh-CN" altLang="en-US"/>
          </a:p>
          <a:p>
            <a:r>
              <a:rPr lang="zh-CN" altLang="en-US"/>
              <a:t>怎么</a:t>
            </a:r>
            <a:r>
              <a:rPr lang="zh-CN" altLang="en-US"/>
              <a:t>控制</a:t>
            </a:r>
            <a:endParaRPr lang="zh-CN" altLang="en-US"/>
          </a:p>
          <a:p>
            <a:r>
              <a:rPr lang="zh-CN" altLang="en-US"/>
              <a:t>动态灵活</a:t>
            </a:r>
            <a:r>
              <a:rPr lang="zh-CN" altLang="en-US"/>
              <a:t>应对</a:t>
            </a:r>
            <a:endParaRPr lang="zh-CN" altLang="en-US"/>
          </a:p>
          <a:p>
            <a:r>
              <a:rPr lang="zh-CN" altLang="en-US"/>
              <a:t>。。。</a:t>
            </a:r>
            <a:endParaRPr lang="zh-CN" altLang="en-US"/>
          </a:p>
          <a:p>
            <a:endParaRPr lang="zh-CN" altLang="en-US"/>
          </a:p>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Part01</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648457"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介绍</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数据安全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12" name="文本框 11"/>
          <p:cNvSpPr txBox="1"/>
          <p:nvPr>
            <p:custDataLst>
              <p:tags r:id="rId1"/>
            </p:custDataLst>
          </p:nvPr>
        </p:nvSpPr>
        <p:spPr>
          <a:xfrm>
            <a:off x="8963025" y="2456815"/>
            <a:ext cx="2714625" cy="583565"/>
          </a:xfrm>
          <a:prstGeom prst="rect">
            <a:avLst/>
          </a:prstGeom>
          <a:noFill/>
        </p:spPr>
        <p:txBody>
          <a:bodyPr wrap="square" rtlCol="0">
            <a:spAutoFit/>
          </a:bodyPr>
          <a:p>
            <a:r>
              <a:rPr lang="zh-CN" altLang="en-US" sz="3200" b="1">
                <a:solidFill>
                  <a:srgbClr val="1908FC"/>
                </a:solidFill>
                <a:latin typeface="微软雅黑" panose="020B0503020204020204" pitchFamily="34" charset="-122"/>
                <a:ea typeface="微软雅黑" panose="020B0503020204020204" pitchFamily="34" charset="-122"/>
              </a:rPr>
              <a:t>数据生命</a:t>
            </a:r>
            <a:r>
              <a:rPr lang="zh-CN" altLang="en-US" sz="3200" b="1">
                <a:solidFill>
                  <a:srgbClr val="1908FC"/>
                </a:solidFill>
                <a:latin typeface="微软雅黑" panose="020B0503020204020204" pitchFamily="34" charset="-122"/>
                <a:ea typeface="微软雅黑" panose="020B0503020204020204" pitchFamily="34" charset="-122"/>
              </a:rPr>
              <a:t>周期</a:t>
            </a:r>
            <a:endParaRPr lang="zh-CN" altLang="en-US" sz="3200" b="1">
              <a:solidFill>
                <a:srgbClr val="1908FC"/>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2"/>
            </p:custDataLst>
          </p:nvPr>
        </p:nvSpPr>
        <p:spPr>
          <a:xfrm>
            <a:off x="742950" y="1233805"/>
            <a:ext cx="76695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17" name="图片 16" descr="C:\Users\Tophanter\Downloads\man.pngman"/>
          <p:cNvPicPr>
            <a:picLocks noChangeAspect="1"/>
          </p:cNvPicPr>
          <p:nvPr>
            <p:custDataLst>
              <p:tags r:id="rId3"/>
            </p:custDataLst>
          </p:nvPr>
        </p:nvPicPr>
        <p:blipFill>
          <a:blip r:embed="rId4"/>
          <a:srcRect/>
          <a:stretch>
            <a:fillRect/>
          </a:stretch>
        </p:blipFill>
        <p:spPr>
          <a:xfrm>
            <a:off x="1250950" y="3711575"/>
            <a:ext cx="1767840" cy="1767840"/>
          </a:xfrm>
          <a:prstGeom prst="rect">
            <a:avLst/>
          </a:prstGeom>
        </p:spPr>
      </p:pic>
      <p:pic>
        <p:nvPicPr>
          <p:cNvPr id="18" name="图片 17" descr="C:\Users\Tophanter\Downloads\web-analytics.pngweb-analytics"/>
          <p:cNvPicPr>
            <a:picLocks noChangeAspect="1"/>
          </p:cNvPicPr>
          <p:nvPr>
            <p:custDataLst>
              <p:tags r:id="rId5"/>
            </p:custDataLst>
          </p:nvPr>
        </p:nvPicPr>
        <p:blipFill>
          <a:blip r:embed="rId6"/>
          <a:srcRect/>
          <a:stretch>
            <a:fillRect/>
          </a:stretch>
        </p:blipFill>
        <p:spPr>
          <a:xfrm>
            <a:off x="3684328" y="1574540"/>
            <a:ext cx="1619885" cy="1619250"/>
          </a:xfrm>
          <a:prstGeom prst="rect">
            <a:avLst/>
          </a:prstGeom>
        </p:spPr>
      </p:pic>
      <p:pic>
        <p:nvPicPr>
          <p:cNvPr id="19" name="图片 18" descr="C:\Users\Tophanter\Downloads\service.pngservice"/>
          <p:cNvPicPr>
            <a:picLocks noChangeAspect="1"/>
          </p:cNvPicPr>
          <p:nvPr>
            <p:custDataLst>
              <p:tags r:id="rId7"/>
            </p:custDataLst>
          </p:nvPr>
        </p:nvPicPr>
        <p:blipFill>
          <a:blip r:embed="rId8"/>
          <a:srcRect/>
          <a:stretch>
            <a:fillRect/>
          </a:stretch>
        </p:blipFill>
        <p:spPr>
          <a:xfrm>
            <a:off x="1250950" y="1575118"/>
            <a:ext cx="1724660" cy="1724025"/>
          </a:xfrm>
          <a:prstGeom prst="rect">
            <a:avLst/>
          </a:prstGeom>
        </p:spPr>
      </p:pic>
      <p:pic>
        <p:nvPicPr>
          <p:cNvPr id="20" name="图片 19" descr="C:\Users\Tophanter\Downloads\financial-information.pngfinancial-information"/>
          <p:cNvPicPr>
            <a:picLocks noChangeAspect="1"/>
          </p:cNvPicPr>
          <p:nvPr>
            <p:custDataLst>
              <p:tags r:id="rId9"/>
            </p:custDataLst>
          </p:nvPr>
        </p:nvPicPr>
        <p:blipFill>
          <a:blip r:embed="rId10"/>
          <a:srcRect/>
          <a:stretch>
            <a:fillRect/>
          </a:stretch>
        </p:blipFill>
        <p:spPr>
          <a:xfrm>
            <a:off x="3672373" y="3823970"/>
            <a:ext cx="1637665" cy="1638000"/>
          </a:xfrm>
          <a:prstGeom prst="rect">
            <a:avLst/>
          </a:prstGeom>
        </p:spPr>
      </p:pic>
      <p:pic>
        <p:nvPicPr>
          <p:cNvPr id="21" name="图片 20" descr="C:\Users\Tophanter\Downloads\git.pnggit"/>
          <p:cNvPicPr>
            <a:picLocks noChangeAspect="1"/>
          </p:cNvPicPr>
          <p:nvPr>
            <p:custDataLst>
              <p:tags r:id="rId11"/>
            </p:custDataLst>
          </p:nvPr>
        </p:nvPicPr>
        <p:blipFill>
          <a:blip r:embed="rId12"/>
          <a:srcRect/>
          <a:stretch>
            <a:fillRect/>
          </a:stretch>
        </p:blipFill>
        <p:spPr>
          <a:xfrm>
            <a:off x="6096168" y="1574333"/>
            <a:ext cx="1637665" cy="1637665"/>
          </a:xfrm>
          <a:prstGeom prst="rect">
            <a:avLst/>
          </a:prstGeom>
        </p:spPr>
      </p:pic>
      <p:pic>
        <p:nvPicPr>
          <p:cNvPr id="22" name="图片 21" descr="C:\Users\Tophanter\Downloads\authority.pngauthority"/>
          <p:cNvPicPr>
            <a:picLocks noChangeAspect="1"/>
          </p:cNvPicPr>
          <p:nvPr>
            <p:custDataLst>
              <p:tags r:id="rId13"/>
            </p:custDataLst>
          </p:nvPr>
        </p:nvPicPr>
        <p:blipFill>
          <a:blip r:embed="rId14"/>
          <a:srcRect/>
          <a:stretch>
            <a:fillRect/>
          </a:stretch>
        </p:blipFill>
        <p:spPr>
          <a:xfrm>
            <a:off x="6187440" y="3813175"/>
            <a:ext cx="1638300" cy="1638300"/>
          </a:xfrm>
          <a:prstGeom prst="rect">
            <a:avLst/>
          </a:prstGeom>
        </p:spPr>
      </p:pic>
      <p:sp>
        <p:nvSpPr>
          <p:cNvPr id="27" name="文本框 26"/>
          <p:cNvSpPr txBox="1"/>
          <p:nvPr>
            <p:custDataLst>
              <p:tags r:id="rId15"/>
            </p:custDataLst>
          </p:nvPr>
        </p:nvSpPr>
        <p:spPr>
          <a:xfrm>
            <a:off x="1589405" y="327660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客户</a:t>
            </a:r>
            <a:r>
              <a:rPr lang="zh-CN" altLang="en-US" b="1">
                <a:solidFill>
                  <a:srgbClr val="FF0000"/>
                </a:solidFill>
                <a:latin typeface="微软雅黑" panose="020B0503020204020204" pitchFamily="34" charset="-122"/>
                <a:ea typeface="微软雅黑" panose="020B0503020204020204" pitchFamily="34" charset="-122"/>
              </a:rPr>
              <a:t>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16"/>
            </p:custDataLst>
          </p:nvPr>
        </p:nvSpPr>
        <p:spPr>
          <a:xfrm>
            <a:off x="1631315" y="553974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员工</a:t>
            </a:r>
            <a:r>
              <a:rPr lang="zh-CN" altLang="en-US" b="1">
                <a:solidFill>
                  <a:srgbClr val="FF0000"/>
                </a:solidFill>
                <a:latin typeface="微软雅黑" panose="020B0503020204020204" pitchFamily="34" charset="-122"/>
                <a:ea typeface="微软雅黑" panose="020B0503020204020204" pitchFamily="34" charset="-122"/>
              </a:rPr>
              <a:t>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17"/>
            </p:custDataLst>
          </p:nvPr>
        </p:nvSpPr>
        <p:spPr>
          <a:xfrm>
            <a:off x="3909695" y="333375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业务</a:t>
            </a:r>
            <a:r>
              <a:rPr lang="zh-CN" altLang="en-US" b="1">
                <a:solidFill>
                  <a:srgbClr val="FF0000"/>
                </a:solidFill>
                <a:latin typeface="微软雅黑" panose="020B0503020204020204" pitchFamily="34" charset="-122"/>
                <a:ea typeface="微软雅黑" panose="020B0503020204020204" pitchFamily="34" charset="-122"/>
              </a:rPr>
              <a:t>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18"/>
            </p:custDataLst>
          </p:nvPr>
        </p:nvSpPr>
        <p:spPr>
          <a:xfrm>
            <a:off x="3903345" y="5556250"/>
            <a:ext cx="159575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财务</a:t>
            </a:r>
            <a:r>
              <a:rPr lang="zh-CN" altLang="en-US" b="1">
                <a:solidFill>
                  <a:srgbClr val="FF0000"/>
                </a:solidFill>
                <a:latin typeface="微软雅黑" panose="020B0503020204020204" pitchFamily="34" charset="-122"/>
                <a:ea typeface="微软雅黑" panose="020B0503020204020204" pitchFamily="34" charset="-122"/>
              </a:rPr>
              <a:t>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custDataLst>
              <p:tags r:id="rId19"/>
            </p:custDataLst>
          </p:nvPr>
        </p:nvSpPr>
        <p:spPr>
          <a:xfrm>
            <a:off x="6341745" y="337693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代码数据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20"/>
            </p:custDataLst>
          </p:nvPr>
        </p:nvSpPr>
        <p:spPr>
          <a:xfrm>
            <a:off x="6343015" y="5487670"/>
            <a:ext cx="1198245" cy="64516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权限数据，</a:t>
            </a:r>
            <a:r>
              <a:rPr lang="zh-CN" altLang="en-US" b="1">
                <a:solidFill>
                  <a:srgbClr val="FF0000"/>
                </a:solidFill>
                <a:latin typeface="微软雅黑" panose="020B0503020204020204" pitchFamily="34" charset="-122"/>
                <a:ea typeface="微软雅黑" panose="020B0503020204020204" pitchFamily="34" charset="-122"/>
              </a:rPr>
              <a:t>账户</a:t>
            </a:r>
            <a:r>
              <a:rPr lang="zh-CN" altLang="en-US" b="1">
                <a:solidFill>
                  <a:srgbClr val="FF0000"/>
                </a:solidFill>
                <a:latin typeface="微软雅黑" panose="020B0503020204020204" pitchFamily="34" charset="-122"/>
                <a:ea typeface="微软雅黑" panose="020B0503020204020204" pitchFamily="34" charset="-122"/>
              </a:rPr>
              <a:t>密码</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4" name="文本框 23"/>
          <p:cNvSpPr txBox="1"/>
          <p:nvPr>
            <p:custDataLst>
              <p:tags r:id="rId21"/>
            </p:custDataLst>
          </p:nvPr>
        </p:nvSpPr>
        <p:spPr>
          <a:xfrm>
            <a:off x="8484870" y="4053840"/>
            <a:ext cx="3382010" cy="1485900"/>
          </a:xfrm>
          <a:prstGeom prst="rect">
            <a:avLst/>
          </a:prstGeom>
          <a:noFill/>
        </p:spPr>
        <p:txBody>
          <a:bodyPr wrap="square" rtlCol="0">
            <a:noAutofit/>
          </a:bodyPr>
          <a:p>
            <a:r>
              <a:rPr lang="zh-CN" altLang="en-US" sz="4000">
                <a:solidFill>
                  <a:srgbClr val="FF0000"/>
                </a:solidFill>
              </a:rPr>
              <a:t>《数据安全</a:t>
            </a:r>
            <a:r>
              <a:rPr lang="zh-CN" altLang="en-US" sz="4000">
                <a:solidFill>
                  <a:srgbClr val="FF0000"/>
                </a:solidFill>
              </a:rPr>
              <a:t>白皮书》</a:t>
            </a:r>
            <a:endParaRPr lang="zh-CN" altLang="en-US" sz="4000">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42074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数据安全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1"/>
            </p:custDataLst>
          </p:nvPr>
        </p:nvSpPr>
        <p:spPr>
          <a:xfrm>
            <a:off x="742950" y="1233805"/>
            <a:ext cx="32372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4" name="Object 11" descr="preencoded.png"/>
          <p:cNvSpPr/>
          <p:nvPr>
            <p:custDataLst>
              <p:tags r:id="rId2"/>
            </p:custDataLst>
          </p:nvPr>
        </p:nvSpPr>
        <p:spPr>
          <a:xfrm>
            <a:off x="4360545" y="1233805"/>
            <a:ext cx="318198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5" name="Object 11" descr="preencoded.png"/>
          <p:cNvSpPr/>
          <p:nvPr>
            <p:custDataLst>
              <p:tags r:id="rId3"/>
            </p:custDataLst>
          </p:nvPr>
        </p:nvSpPr>
        <p:spPr>
          <a:xfrm>
            <a:off x="8049895" y="1233805"/>
            <a:ext cx="321119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24" name="文本框 23"/>
          <p:cNvSpPr txBox="1"/>
          <p:nvPr>
            <p:custDataLst>
              <p:tags r:id="rId4"/>
            </p:custDataLst>
          </p:nvPr>
        </p:nvSpPr>
        <p:spPr>
          <a:xfrm>
            <a:off x="1651000" y="15278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技术</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5227955"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管理</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6"/>
            </p:custDataLst>
          </p:nvPr>
        </p:nvSpPr>
        <p:spPr>
          <a:xfrm>
            <a:off x="8957310"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运营</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5660" y="2636520"/>
            <a:ext cx="2409825" cy="3692525"/>
          </a:xfrm>
          <a:prstGeom prst="rect">
            <a:avLst/>
          </a:prstGeom>
          <a:noFill/>
        </p:spPr>
        <p:txBody>
          <a:bodyPr wrap="square" rtlCol="0">
            <a:spAutoFit/>
          </a:bodyPr>
          <a:p>
            <a:r>
              <a:rPr lang="zh-CN" altLang="en-US"/>
              <a:t>自动化</a:t>
            </a:r>
            <a:endParaRPr lang="zh-CN" altLang="en-US"/>
          </a:p>
          <a:p>
            <a:r>
              <a:rPr lang="zh-CN" altLang="en-US"/>
              <a:t>处理效率</a:t>
            </a:r>
            <a:endParaRPr lang="zh-CN" altLang="en-US"/>
          </a:p>
          <a:p>
            <a:r>
              <a:rPr lang="zh-CN" altLang="en-US"/>
              <a:t>数据化</a:t>
            </a:r>
            <a:endParaRPr lang="zh-CN" altLang="en-US"/>
          </a:p>
          <a:p>
            <a:endParaRPr lang="zh-CN" altLang="en-US"/>
          </a:p>
          <a:p>
            <a:endParaRPr lang="zh-CN" altLang="en-US"/>
          </a:p>
          <a:p>
            <a:endParaRPr lang="zh-CN" altLang="en-US"/>
          </a:p>
          <a:p>
            <a:r>
              <a:rPr lang="zh-CN" altLang="en-US"/>
              <a:t>工作量</a:t>
            </a:r>
            <a:r>
              <a:rPr lang="zh-CN" altLang="en-US"/>
              <a:t>太大</a:t>
            </a:r>
            <a:endParaRPr lang="zh-CN" altLang="en-US"/>
          </a:p>
          <a:p>
            <a:r>
              <a:rPr lang="zh-CN" altLang="en-US"/>
              <a:t>哪里好</a:t>
            </a:r>
            <a:r>
              <a:rPr lang="zh-CN" altLang="en-US"/>
              <a:t>哪里不好</a:t>
            </a:r>
            <a:endParaRPr lang="zh-CN" altLang="en-US"/>
          </a:p>
          <a:p>
            <a:r>
              <a:rPr lang="zh-CN" altLang="en-US"/>
              <a:t>拖延</a:t>
            </a:r>
            <a:r>
              <a:rPr lang="zh-CN" altLang="en-US"/>
              <a:t>修复</a:t>
            </a:r>
            <a:endParaRPr lang="zh-CN" altLang="en-US"/>
          </a:p>
          <a:p>
            <a:r>
              <a:rPr lang="zh-CN" altLang="en-US"/>
              <a:t>中断</a:t>
            </a:r>
            <a:r>
              <a:rPr lang="zh-CN" altLang="en-US"/>
              <a:t>没下文</a:t>
            </a:r>
            <a:endParaRPr lang="zh-CN" altLang="en-US"/>
          </a:p>
          <a:p>
            <a:r>
              <a:rPr lang="zh-CN" altLang="en-US"/>
              <a:t>。。。</a:t>
            </a:r>
            <a:endParaRPr lang="zh-CN" altLang="en-US"/>
          </a:p>
          <a:p>
            <a:endParaRPr lang="zh-CN" altLang="en-US"/>
          </a:p>
          <a:p>
            <a:endParaRPr lang="zh-CN" altLang="en-US"/>
          </a:p>
        </p:txBody>
      </p:sp>
      <p:sp>
        <p:nvSpPr>
          <p:cNvPr id="11" name="文本框 10"/>
          <p:cNvSpPr txBox="1"/>
          <p:nvPr>
            <p:custDataLst>
              <p:tags r:id="rId7"/>
            </p:custDataLst>
          </p:nvPr>
        </p:nvSpPr>
        <p:spPr>
          <a:xfrm>
            <a:off x="1355725" y="2763520"/>
            <a:ext cx="2409825" cy="3138170"/>
          </a:xfrm>
          <a:prstGeom prst="rect">
            <a:avLst/>
          </a:prstGeom>
          <a:noFill/>
        </p:spPr>
        <p:txBody>
          <a:bodyPr wrap="square" rtlCol="0">
            <a:spAutoFit/>
          </a:bodyPr>
          <a:p>
            <a:r>
              <a:rPr lang="zh-CN" altLang="en-US"/>
              <a:t>技术链路</a:t>
            </a:r>
            <a:r>
              <a:rPr lang="zh-CN" altLang="en-US"/>
              <a:t>完整</a:t>
            </a:r>
            <a:endParaRPr lang="zh-CN" altLang="en-US"/>
          </a:p>
          <a:p>
            <a:r>
              <a:rPr lang="zh-CN" altLang="en-US"/>
              <a:t>技术栈</a:t>
            </a:r>
            <a:r>
              <a:rPr lang="zh-CN" altLang="en-US"/>
              <a:t>完整</a:t>
            </a:r>
            <a:endParaRPr lang="zh-CN" altLang="en-US"/>
          </a:p>
          <a:p>
            <a:r>
              <a:rPr lang="zh-CN" altLang="en-US"/>
              <a:t>最佳</a:t>
            </a:r>
            <a:r>
              <a:rPr lang="zh-CN" altLang="en-US"/>
              <a:t>实践</a:t>
            </a:r>
            <a:endParaRPr lang="zh-CN" altLang="en-US"/>
          </a:p>
          <a:p>
            <a:endParaRPr lang="zh-CN" altLang="en-US"/>
          </a:p>
          <a:p>
            <a:endParaRPr lang="zh-CN" altLang="en-US"/>
          </a:p>
          <a:p>
            <a:endParaRPr lang="zh-CN" altLang="en-US"/>
          </a:p>
          <a:p>
            <a:r>
              <a:rPr lang="zh-CN" altLang="en-US"/>
              <a:t>怎么发现</a:t>
            </a:r>
            <a:r>
              <a:rPr lang="zh-CN" altLang="en-US"/>
              <a:t>泄露</a:t>
            </a:r>
            <a:endParaRPr lang="zh-CN" altLang="en-US"/>
          </a:p>
          <a:p>
            <a:r>
              <a:rPr lang="zh-CN" altLang="en-US"/>
              <a:t>怎么防护</a:t>
            </a:r>
            <a:r>
              <a:rPr lang="zh-CN" altLang="en-US"/>
              <a:t>泄露</a:t>
            </a:r>
            <a:endParaRPr lang="zh-CN" altLang="en-US"/>
          </a:p>
          <a:p>
            <a:r>
              <a:rPr lang="zh-CN" altLang="en-US"/>
              <a:t>怎么</a:t>
            </a:r>
            <a:r>
              <a:rPr lang="zh-CN" altLang="en-US"/>
              <a:t>用</a:t>
            </a:r>
            <a:endParaRPr lang="zh-CN" altLang="en-US"/>
          </a:p>
          <a:p>
            <a:r>
              <a:rPr lang="zh-CN" altLang="en-US"/>
              <a:t>新技术？</a:t>
            </a:r>
            <a:endParaRPr lang="zh-CN" altLang="en-US"/>
          </a:p>
          <a:p>
            <a:r>
              <a:rPr lang="zh-CN" altLang="en-US"/>
              <a:t>。。。</a:t>
            </a:r>
            <a:endParaRPr lang="zh-CN" altLang="en-US"/>
          </a:p>
        </p:txBody>
      </p:sp>
      <p:sp>
        <p:nvSpPr>
          <p:cNvPr id="12" name="文本框 11"/>
          <p:cNvSpPr txBox="1"/>
          <p:nvPr>
            <p:custDataLst>
              <p:tags r:id="rId8"/>
            </p:custDataLst>
          </p:nvPr>
        </p:nvSpPr>
        <p:spPr>
          <a:xfrm>
            <a:off x="4746625" y="2636520"/>
            <a:ext cx="2409825" cy="3692525"/>
          </a:xfrm>
          <a:prstGeom prst="rect">
            <a:avLst/>
          </a:prstGeom>
          <a:noFill/>
        </p:spPr>
        <p:txBody>
          <a:bodyPr wrap="square" rtlCol="0">
            <a:spAutoFit/>
          </a:bodyPr>
          <a:p>
            <a:r>
              <a:rPr lang="zh-CN" altLang="en-US"/>
              <a:t>完整的管理</a:t>
            </a:r>
            <a:r>
              <a:rPr lang="zh-CN" altLang="en-US"/>
              <a:t>制度</a:t>
            </a:r>
            <a:endParaRPr lang="zh-CN" altLang="en-US"/>
          </a:p>
          <a:p>
            <a:r>
              <a:rPr lang="zh-CN" altLang="en-US"/>
              <a:t>安全的工作流</a:t>
            </a:r>
            <a:r>
              <a:rPr lang="zh-CN" altLang="en-US"/>
              <a:t>程</a:t>
            </a:r>
            <a:endParaRPr lang="zh-CN" altLang="en-US"/>
          </a:p>
          <a:p>
            <a:r>
              <a:rPr lang="zh-CN" altLang="en-US"/>
              <a:t>系统帮助流程控制</a:t>
            </a:r>
            <a:r>
              <a:rPr lang="zh-CN" altLang="en-US"/>
              <a:t>与落地</a:t>
            </a:r>
            <a:endParaRPr lang="zh-CN" altLang="en-US"/>
          </a:p>
          <a:p>
            <a:endParaRPr lang="zh-CN" altLang="en-US"/>
          </a:p>
          <a:p>
            <a:endParaRPr lang="zh-CN" altLang="en-US"/>
          </a:p>
          <a:p>
            <a:endParaRPr lang="zh-CN" altLang="en-US"/>
          </a:p>
          <a:p>
            <a:r>
              <a:rPr lang="zh-CN" altLang="en-US"/>
              <a:t>怎么知道全局</a:t>
            </a:r>
            <a:r>
              <a:rPr lang="zh-CN" altLang="en-US"/>
              <a:t>数据</a:t>
            </a:r>
            <a:endParaRPr lang="zh-CN" altLang="en-US"/>
          </a:p>
          <a:p>
            <a:r>
              <a:rPr lang="zh-CN" altLang="en-US"/>
              <a:t>分类</a:t>
            </a:r>
            <a:r>
              <a:rPr lang="zh-CN" altLang="en-US"/>
              <a:t>分级</a:t>
            </a:r>
            <a:endParaRPr lang="zh-CN" altLang="en-US"/>
          </a:p>
          <a:p>
            <a:r>
              <a:rPr lang="zh-CN" altLang="en-US"/>
              <a:t>数据</a:t>
            </a:r>
            <a:r>
              <a:rPr lang="zh-CN" altLang="en-US"/>
              <a:t>权限</a:t>
            </a:r>
            <a:endParaRPr lang="zh-CN" altLang="en-US"/>
          </a:p>
          <a:p>
            <a:r>
              <a:rPr lang="zh-CN" altLang="en-US"/>
              <a:t>。。。</a:t>
            </a:r>
            <a:endParaRPr lang="zh-CN" altLang="en-US"/>
          </a:p>
          <a:p>
            <a:endParaRPr lang="zh-CN" altLang="en-US"/>
          </a:p>
          <a:p>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建设</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落地</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4" name="同心圆 13"/>
          <p:cNvSpPr/>
          <p:nvPr>
            <p:custDataLst>
              <p:tags r:id="rId1"/>
            </p:custDataLst>
          </p:nvPr>
        </p:nvSpPr>
        <p:spPr>
          <a:xfrm>
            <a:off x="7547073" y="2123440"/>
            <a:ext cx="2521119" cy="2521120"/>
          </a:xfrm>
          <a:prstGeom prst="donut">
            <a:avLst>
              <a:gd name="adj" fmla="val 5052"/>
            </a:avLst>
          </a:prstGeom>
          <a:solidFill>
            <a:srgbClr val="13ACA8"/>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solidFill>
                <a:srgbClr val="000000"/>
              </a:solidFill>
            </a:endParaRPr>
          </a:p>
        </p:txBody>
      </p:sp>
      <p:sp>
        <p:nvSpPr>
          <p:cNvPr id="5" name="同心圆 4"/>
          <p:cNvSpPr/>
          <p:nvPr>
            <p:custDataLst>
              <p:tags r:id="rId2"/>
            </p:custDataLst>
          </p:nvPr>
        </p:nvSpPr>
        <p:spPr>
          <a:xfrm>
            <a:off x="2098534" y="2123440"/>
            <a:ext cx="2521119" cy="2521120"/>
          </a:xfrm>
          <a:prstGeom prst="donut">
            <a:avLst>
              <a:gd name="adj" fmla="val 5052"/>
            </a:avLst>
          </a:prstGeom>
          <a:solidFill>
            <a:srgbClr val="13ACA8"/>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solidFill>
                <a:srgbClr val="000000"/>
              </a:solidFill>
            </a:endParaRPr>
          </a:p>
        </p:txBody>
      </p:sp>
      <p:sp>
        <p:nvSpPr>
          <p:cNvPr id="11" name="同心圆 10"/>
          <p:cNvSpPr/>
          <p:nvPr>
            <p:custDataLst>
              <p:tags r:id="rId3"/>
            </p:custDataLst>
          </p:nvPr>
        </p:nvSpPr>
        <p:spPr>
          <a:xfrm>
            <a:off x="3913303" y="2123440"/>
            <a:ext cx="2521119" cy="2521120"/>
          </a:xfrm>
          <a:prstGeom prst="donut">
            <a:avLst>
              <a:gd name="adj" fmla="val 5052"/>
            </a:avLst>
          </a:prstGeom>
          <a:solidFill>
            <a:srgbClr val="13ACA8"/>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solidFill>
                <a:srgbClr val="000000"/>
              </a:solidFill>
            </a:endParaRPr>
          </a:p>
        </p:txBody>
      </p:sp>
      <p:sp>
        <p:nvSpPr>
          <p:cNvPr id="14" name="同心圆 13"/>
          <p:cNvSpPr/>
          <p:nvPr>
            <p:custDataLst>
              <p:tags r:id="rId4"/>
            </p:custDataLst>
          </p:nvPr>
        </p:nvSpPr>
        <p:spPr>
          <a:xfrm>
            <a:off x="5728076" y="2123440"/>
            <a:ext cx="2521119" cy="2521120"/>
          </a:xfrm>
          <a:prstGeom prst="donut">
            <a:avLst>
              <a:gd name="adj" fmla="val 5052"/>
            </a:avLst>
          </a:prstGeom>
          <a:solidFill>
            <a:srgbClr val="13ACA8"/>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solidFill>
                <a:srgbClr val="000000"/>
              </a:solidFill>
            </a:endParaRPr>
          </a:p>
        </p:txBody>
      </p:sp>
      <p:sp>
        <p:nvSpPr>
          <p:cNvPr id="9" name="椭圆 8"/>
          <p:cNvSpPr/>
          <p:nvPr>
            <p:custDataLst>
              <p:tags r:id="rId5"/>
            </p:custDataLst>
          </p:nvPr>
        </p:nvSpPr>
        <p:spPr>
          <a:xfrm>
            <a:off x="2294138" y="2319044"/>
            <a:ext cx="2129911" cy="2129912"/>
          </a:xfrm>
          <a:prstGeom prst="ellipse">
            <a:avLst/>
          </a:prstGeom>
          <a:solidFill>
            <a:sysClr val="window" lastClr="FFFFFF"/>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p>
        </p:txBody>
      </p:sp>
      <p:sp>
        <p:nvSpPr>
          <p:cNvPr id="12" name="椭圆 11"/>
          <p:cNvSpPr/>
          <p:nvPr>
            <p:custDataLst>
              <p:tags r:id="rId6"/>
            </p:custDataLst>
          </p:nvPr>
        </p:nvSpPr>
        <p:spPr>
          <a:xfrm>
            <a:off x="4108907" y="2319044"/>
            <a:ext cx="2129911" cy="2129912"/>
          </a:xfrm>
          <a:prstGeom prst="ellipse">
            <a:avLst/>
          </a:prstGeom>
          <a:solidFill>
            <a:sysClr val="window" lastClr="FFFFFF"/>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p>
        </p:txBody>
      </p:sp>
      <p:sp>
        <p:nvSpPr>
          <p:cNvPr id="15" name="椭圆 14"/>
          <p:cNvSpPr/>
          <p:nvPr>
            <p:custDataLst>
              <p:tags r:id="rId7"/>
            </p:custDataLst>
          </p:nvPr>
        </p:nvSpPr>
        <p:spPr>
          <a:xfrm>
            <a:off x="5961714" y="2319044"/>
            <a:ext cx="2129911" cy="2129912"/>
          </a:xfrm>
          <a:prstGeom prst="ellipse">
            <a:avLst/>
          </a:prstGeom>
          <a:solidFill>
            <a:sysClr val="window" lastClr="FFFFFF"/>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p>
        </p:txBody>
      </p:sp>
      <p:sp>
        <p:nvSpPr>
          <p:cNvPr id="6" name="文本框 5"/>
          <p:cNvSpPr txBox="1"/>
          <p:nvPr>
            <p:custDataLst>
              <p:tags r:id="rId8"/>
            </p:custDataLst>
          </p:nvPr>
        </p:nvSpPr>
        <p:spPr>
          <a:xfrm>
            <a:off x="3135254" y="2505095"/>
            <a:ext cx="447675" cy="645160"/>
          </a:xfrm>
          <a:prstGeom prst="rect">
            <a:avLst/>
          </a:prstGeom>
          <a:noFill/>
          <a:ln>
            <a:noFill/>
          </a:ln>
        </p:spPr>
        <p:txBody>
          <a:bodyPr wrap="none" rtlCol="0" anchor="ctr">
            <a:spAutoFit/>
          </a:bodyPr>
          <a:p>
            <a:pPr algn="ctr"/>
            <a:r>
              <a:rPr lang="en-US" altLang="zh-CN" sz="3600">
                <a:solidFill>
                  <a:srgbClr val="13ACA8"/>
                </a:solidFill>
              </a:rPr>
              <a:t>A</a:t>
            </a:r>
            <a:endParaRPr lang="en-US" altLang="zh-CN" sz="3600">
              <a:solidFill>
                <a:srgbClr val="13ACA8"/>
              </a:solidFill>
            </a:endParaRPr>
          </a:p>
        </p:txBody>
      </p:sp>
      <p:sp>
        <p:nvSpPr>
          <p:cNvPr id="10" name="文本框 9"/>
          <p:cNvSpPr txBox="1"/>
          <p:nvPr>
            <p:custDataLst>
              <p:tags r:id="rId9"/>
            </p:custDataLst>
          </p:nvPr>
        </p:nvSpPr>
        <p:spPr>
          <a:xfrm>
            <a:off x="4957964" y="2505095"/>
            <a:ext cx="431800" cy="645160"/>
          </a:xfrm>
          <a:prstGeom prst="rect">
            <a:avLst/>
          </a:prstGeom>
          <a:noFill/>
          <a:ln>
            <a:noFill/>
          </a:ln>
        </p:spPr>
        <p:txBody>
          <a:bodyPr wrap="none" rtlCol="0" anchor="ctr">
            <a:spAutoFit/>
          </a:bodyPr>
          <a:p>
            <a:pPr algn="ctr"/>
            <a:r>
              <a:rPr lang="en-US" altLang="zh-CN" sz="3600">
                <a:solidFill>
                  <a:srgbClr val="13ACA8"/>
                </a:solidFill>
              </a:rPr>
              <a:t>B</a:t>
            </a:r>
            <a:endParaRPr lang="en-US" altLang="zh-CN" sz="3600">
              <a:solidFill>
                <a:srgbClr val="13ACA8"/>
              </a:solidFill>
            </a:endParaRPr>
          </a:p>
        </p:txBody>
      </p:sp>
      <p:sp>
        <p:nvSpPr>
          <p:cNvPr id="13" name="文本框 12"/>
          <p:cNvSpPr txBox="1"/>
          <p:nvPr>
            <p:custDataLst>
              <p:tags r:id="rId10"/>
            </p:custDataLst>
          </p:nvPr>
        </p:nvSpPr>
        <p:spPr>
          <a:xfrm>
            <a:off x="6775275" y="2505095"/>
            <a:ext cx="426720" cy="645160"/>
          </a:xfrm>
          <a:prstGeom prst="rect">
            <a:avLst/>
          </a:prstGeom>
          <a:noFill/>
          <a:ln>
            <a:noFill/>
          </a:ln>
        </p:spPr>
        <p:txBody>
          <a:bodyPr wrap="none" rtlCol="0" anchor="ctr">
            <a:spAutoFit/>
          </a:bodyPr>
          <a:p>
            <a:pPr algn="ctr"/>
            <a:r>
              <a:rPr lang="en-US" altLang="zh-CN" sz="3600">
                <a:solidFill>
                  <a:srgbClr val="13ACA8"/>
                </a:solidFill>
              </a:rPr>
              <a:t>C</a:t>
            </a:r>
            <a:endParaRPr lang="en-US" altLang="zh-CN" sz="3600">
              <a:solidFill>
                <a:srgbClr val="13ACA8"/>
              </a:solidFill>
            </a:endParaRPr>
          </a:p>
        </p:txBody>
      </p:sp>
      <p:sp>
        <p:nvSpPr>
          <p:cNvPr id="34" name="椭圆 33"/>
          <p:cNvSpPr/>
          <p:nvPr>
            <p:custDataLst>
              <p:tags r:id="rId11"/>
            </p:custDataLst>
          </p:nvPr>
        </p:nvSpPr>
        <p:spPr>
          <a:xfrm>
            <a:off x="7780711" y="2319044"/>
            <a:ext cx="2129911" cy="2129912"/>
          </a:xfrm>
          <a:prstGeom prst="ellipse">
            <a:avLst/>
          </a:prstGeom>
          <a:solidFill>
            <a:sysClr val="window" lastClr="FFFFFF"/>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p>
        </p:txBody>
      </p:sp>
      <p:sp>
        <p:nvSpPr>
          <p:cNvPr id="35" name="文本框 34"/>
          <p:cNvSpPr txBox="1"/>
          <p:nvPr>
            <p:custDataLst>
              <p:tags r:id="rId12"/>
            </p:custDataLst>
          </p:nvPr>
        </p:nvSpPr>
        <p:spPr>
          <a:xfrm>
            <a:off x="8575540" y="2505095"/>
            <a:ext cx="464185" cy="645160"/>
          </a:xfrm>
          <a:prstGeom prst="rect">
            <a:avLst/>
          </a:prstGeom>
          <a:noFill/>
          <a:ln>
            <a:noFill/>
          </a:ln>
        </p:spPr>
        <p:txBody>
          <a:bodyPr wrap="none" rtlCol="0" anchor="ctr">
            <a:spAutoFit/>
          </a:bodyPr>
          <a:p>
            <a:pPr algn="ctr"/>
            <a:r>
              <a:rPr lang="en-US" altLang="zh-CN" sz="3600">
                <a:solidFill>
                  <a:srgbClr val="13ACA8"/>
                </a:solidFill>
              </a:rPr>
              <a:t>D</a:t>
            </a:r>
            <a:endParaRPr lang="en-US" altLang="zh-CN" sz="3600">
              <a:solidFill>
                <a:srgbClr val="13ACA8"/>
              </a:solidFill>
            </a:endParaRPr>
          </a:p>
        </p:txBody>
      </p:sp>
      <p:sp>
        <p:nvSpPr>
          <p:cNvPr id="16" name="文本框 15"/>
          <p:cNvSpPr txBox="1"/>
          <p:nvPr>
            <p:custDataLst>
              <p:tags r:id="rId13"/>
            </p:custDataLst>
          </p:nvPr>
        </p:nvSpPr>
        <p:spPr>
          <a:xfrm>
            <a:off x="2803212" y="3234979"/>
            <a:ext cx="1099820" cy="368300"/>
          </a:xfrm>
          <a:prstGeom prst="rect">
            <a:avLst/>
          </a:prstGeom>
          <a:noFill/>
        </p:spPr>
        <p:txBody>
          <a:bodyPr wrap="none" rtlCol="0" anchor="t">
            <a:spAutoFit/>
          </a:bodyPr>
          <a:p>
            <a:pPr algn="ct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应用</a:t>
            </a: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安全</a:t>
            </a:r>
            <a:endPar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endParaRPr>
          </a:p>
        </p:txBody>
      </p:sp>
      <p:sp>
        <p:nvSpPr>
          <p:cNvPr id="17" name="文本框 16"/>
          <p:cNvSpPr txBox="1"/>
          <p:nvPr>
            <p:custDataLst>
              <p:tags r:id="rId14"/>
            </p:custDataLst>
          </p:nvPr>
        </p:nvSpPr>
        <p:spPr>
          <a:xfrm>
            <a:off x="4590861" y="3234979"/>
            <a:ext cx="1099820" cy="368300"/>
          </a:xfrm>
          <a:prstGeom prst="rect">
            <a:avLst/>
          </a:prstGeom>
          <a:noFill/>
        </p:spPr>
        <p:txBody>
          <a:bodyPr wrap="none" rtlCol="0" anchor="t">
            <a:spAutoFit/>
          </a:bodyPr>
          <a:p>
            <a:pPr algn="ct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数据安全</a:t>
            </a:r>
            <a:endPar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endParaRPr>
          </a:p>
        </p:txBody>
      </p:sp>
      <p:sp>
        <p:nvSpPr>
          <p:cNvPr id="18" name="文本框 17"/>
          <p:cNvSpPr txBox="1"/>
          <p:nvPr>
            <p:custDataLst>
              <p:tags r:id="rId15"/>
            </p:custDataLst>
          </p:nvPr>
        </p:nvSpPr>
        <p:spPr>
          <a:xfrm>
            <a:off x="6476758" y="3234979"/>
            <a:ext cx="1099820" cy="368300"/>
          </a:xfrm>
          <a:prstGeom prst="rect">
            <a:avLst/>
          </a:prstGeom>
          <a:noFill/>
        </p:spPr>
        <p:txBody>
          <a:bodyPr wrap="none" rtlCol="0" anchor="t">
            <a:spAutoFit/>
          </a:bodyPr>
          <a:p>
            <a:pPr algn="ct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办公安全</a:t>
            </a:r>
            <a:endPar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endParaRPr>
          </a:p>
        </p:txBody>
      </p:sp>
      <p:sp>
        <p:nvSpPr>
          <p:cNvPr id="19" name="文本框 18"/>
          <p:cNvSpPr txBox="1"/>
          <p:nvPr>
            <p:custDataLst>
              <p:tags r:id="rId16"/>
            </p:custDataLst>
          </p:nvPr>
        </p:nvSpPr>
        <p:spPr>
          <a:xfrm>
            <a:off x="8326356" y="3234979"/>
            <a:ext cx="1099820" cy="368300"/>
          </a:xfrm>
          <a:prstGeom prst="rect">
            <a:avLst/>
          </a:prstGeom>
          <a:noFill/>
        </p:spPr>
        <p:txBody>
          <a:bodyPr wrap="none" rtlCol="0" anchor="t">
            <a:spAutoFit/>
          </a:bodyPr>
          <a:p>
            <a:pPr algn="ct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基础</a:t>
            </a: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安全</a:t>
            </a:r>
            <a:endPar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endParaRPr>
          </a:p>
        </p:txBody>
      </p:sp>
      <p:sp>
        <p:nvSpPr>
          <p:cNvPr id="20" name="文本框 19"/>
          <p:cNvSpPr txBox="1"/>
          <p:nvPr>
            <p:custDataLst>
              <p:tags r:id="rId17"/>
            </p:custDataLst>
          </p:nvPr>
        </p:nvSpPr>
        <p:spPr>
          <a:xfrm>
            <a:off x="1750335" y="5079675"/>
            <a:ext cx="8692600" cy="1170305"/>
          </a:xfrm>
          <a:prstGeom prst="rect">
            <a:avLst/>
          </a:prstGeom>
          <a:noFill/>
        </p:spPr>
        <p:txBody>
          <a:bodyPr wrap="square" rtlCol="0">
            <a:spAutoFit/>
          </a:bodyPr>
          <a:p>
            <a:pPr algn="ctr" fontAlgn="auto">
              <a:lnSpc>
                <a:spcPct val="130000"/>
              </a:lnSpc>
            </a:pPr>
            <a:r>
              <a:rPr lang="zh-CN" altLang="en-US"/>
              <a:t>不是泾渭分明</a:t>
            </a:r>
            <a:r>
              <a:rPr lang="zh-CN" altLang="en-US"/>
              <a:t>的，各种安全问题之间呈十分复杂的耦合态，互相衍生，互相交叉，互相扯后腿。所以实际的安全建设中，无法彻底解决一种问题然后去解决其他问题，而是同期推进解决几种才能彻底解决其中一种问题。</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Part05</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649092"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总结</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总结</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4" name="文本框 3"/>
          <p:cNvSpPr txBox="1"/>
          <p:nvPr/>
        </p:nvSpPr>
        <p:spPr>
          <a:xfrm>
            <a:off x="2112645" y="1246505"/>
            <a:ext cx="8026400" cy="4892675"/>
          </a:xfrm>
          <a:prstGeom prst="rect">
            <a:avLst/>
          </a:prstGeom>
          <a:noFill/>
        </p:spPr>
        <p:txBody>
          <a:bodyPr wrap="square" rtlCol="0" anchor="t">
            <a:spAutoFit/>
          </a:bodyPr>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1.没有银弹，没有通用模型，每个企业都是定制的</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2.企业安全的重视程度是受行业影响的</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一般受影响跟重视程度纯互联网企业&gt;互联网+&gt;传统企业</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轻资产&gt;重资产</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所以应用安全需求多，也先从应用安全开始</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3.技术、态势发展影响安全发展</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应用安全，从SDL到devsecops</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办公安全，从没有理念到零信任理念</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最佳实践是相对于公司而言的，行业不同，公司不同</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其他公司的满分的最佳实践都只能参考，不能照搬。</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335456" y="2371012"/>
            <a:ext cx="2975818" cy="911225"/>
          </a:xfrm>
          <a:prstGeom prst="rect">
            <a:avLst/>
          </a:prstGeom>
          <a:noFill/>
        </p:spPr>
        <p:txBody>
          <a:bodyPr wrap="square" rtlCol="0" anchor="t">
            <a:spAutoFit/>
          </a:bodyPr>
          <a:lstStyle/>
          <a:p>
            <a:r>
              <a:rPr lang="zh-CN" altLang="en-US" sz="5330" b="1" dirty="0">
                <a:solidFill>
                  <a:srgbClr val="03277F"/>
                </a:solidFill>
                <a:latin typeface="微软雅黑" panose="020B0503020204020204" pitchFamily="34" charset="-122"/>
                <a:ea typeface="微软雅黑" panose="020B0503020204020204" pitchFamily="34" charset="-122"/>
              </a:rPr>
              <a:t>谢谢观看</a:t>
            </a:r>
            <a:endParaRPr lang="zh-CN" altLang="en-US" sz="5330" b="1" dirty="0">
              <a:solidFill>
                <a:srgbClr val="03277F"/>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335145" y="3312795"/>
            <a:ext cx="3209290" cy="440055"/>
          </a:xfrm>
          <a:prstGeom prst="rect">
            <a:avLst/>
          </a:prstGeom>
          <a:noFill/>
        </p:spPr>
        <p:txBody>
          <a:bodyPr wrap="square" rtlCol="0" anchor="t">
            <a:spAutoFit/>
          </a:bodyPr>
          <a:lstStyle/>
          <a:p>
            <a:r>
              <a:rPr lang="zh-CN" altLang="en-US" sz="2265" dirty="0">
                <a:solidFill>
                  <a:srgbClr val="03277F"/>
                </a:solidFill>
                <a:latin typeface="微软雅黑" panose="020B0503020204020204" pitchFamily="34" charset="-122"/>
                <a:ea typeface="微软雅黑" panose="020B0503020204020204" pitchFamily="34" charset="-122"/>
              </a:rPr>
              <a:t>Thanks for watching</a:t>
            </a:r>
            <a:endParaRPr lang="zh-CN" altLang="en-US" sz="2265" dirty="0">
              <a:solidFill>
                <a:srgbClr val="03277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Q&amp;A</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3492500" y="289560"/>
            <a:ext cx="4551045" cy="62134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39573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介绍</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文本框 9"/>
          <p:cNvSpPr txBox="1"/>
          <p:nvPr/>
        </p:nvSpPr>
        <p:spPr>
          <a:xfrm>
            <a:off x="6816090" y="2244725"/>
            <a:ext cx="4064000" cy="2861310"/>
          </a:xfrm>
          <a:prstGeom prst="rect">
            <a:avLst/>
          </a:prstGeom>
          <a:noFill/>
        </p:spPr>
        <p:txBody>
          <a:bodyPr wrap="square" rtlCol="0">
            <a:spAutoFit/>
          </a:bodyPr>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系列视频，</a:t>
            </a:r>
            <a:r>
              <a:rPr lang="zh-CN" altLang="en-US" sz="2000">
                <a:solidFill>
                  <a:schemeClr val="tx1"/>
                </a:solidFill>
                <a:latin typeface="微软雅黑" panose="020B0503020204020204" pitchFamily="34" charset="-122"/>
                <a:ea typeface="微软雅黑" panose="020B0503020204020204" pitchFamily="34" charset="-122"/>
              </a:rPr>
              <a:t>第二期</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应用安全在企业内都有哪些</a:t>
            </a:r>
            <a:r>
              <a:rPr lang="zh-CN" altLang="en-US" sz="2000">
                <a:solidFill>
                  <a:schemeClr val="tx1"/>
                </a:solidFill>
                <a:latin typeface="微软雅黑" panose="020B0503020204020204" pitchFamily="34" charset="-122"/>
                <a:ea typeface="微软雅黑" panose="020B0503020204020204" pitchFamily="34" charset="-122"/>
              </a:rPr>
              <a:t>工作</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本期视频是</a:t>
            </a:r>
            <a:r>
              <a:rPr lang="zh-CN" altLang="en-US" sz="2000">
                <a:solidFill>
                  <a:schemeClr val="tx1"/>
                </a:solidFill>
                <a:latin typeface="微软雅黑" panose="020B0503020204020204" pitchFamily="34" charset="-122"/>
                <a:ea typeface="微软雅黑" panose="020B0503020204020204" pitchFamily="34" charset="-122"/>
              </a:rPr>
              <a:t>个内容</a:t>
            </a:r>
            <a:r>
              <a:rPr lang="zh-CN" altLang="en-US" sz="2000">
                <a:solidFill>
                  <a:schemeClr val="tx1"/>
                </a:solidFill>
                <a:latin typeface="微软雅黑" panose="020B0503020204020204" pitchFamily="34" charset="-122"/>
                <a:ea typeface="微软雅黑" panose="020B0503020204020204" pitchFamily="34" charset="-122"/>
              </a:rPr>
              <a:t>大纲</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主要是做事</a:t>
            </a:r>
            <a:r>
              <a:rPr lang="zh-CN" altLang="en-US" sz="2000">
                <a:solidFill>
                  <a:schemeClr val="tx1"/>
                </a:solidFill>
                <a:latin typeface="微软雅黑" panose="020B0503020204020204" pitchFamily="34" charset="-122"/>
                <a:ea typeface="微软雅黑" panose="020B0503020204020204" pitchFamily="34" charset="-122"/>
              </a:rPr>
              <a:t>的逻辑，比较</a:t>
            </a:r>
            <a:r>
              <a:rPr lang="zh-CN" altLang="en-US" sz="2000">
                <a:solidFill>
                  <a:schemeClr val="tx1"/>
                </a:solidFill>
                <a:latin typeface="微软雅黑" panose="020B0503020204020204" pitchFamily="34" charset="-122"/>
                <a:ea typeface="微软雅黑" panose="020B0503020204020204" pitchFamily="34" charset="-122"/>
              </a:rPr>
              <a:t>抽象</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369695" y="2172970"/>
            <a:ext cx="3689350" cy="2781300"/>
          </a:xfrm>
          <a:prstGeom prst="rect">
            <a:avLst/>
          </a:prstGeom>
          <a:noFill/>
        </p:spPr>
        <p:txBody>
          <a:bodyPr wrap="square" rtlCol="0">
            <a:noAutofit/>
          </a:bodyPr>
          <a:p>
            <a:r>
              <a:rPr lang="en-US" altLang="zh-CN"/>
              <a:t>2012</a:t>
            </a:r>
            <a:r>
              <a:rPr lang="zh-CN" altLang="en-US"/>
              <a:t>年接触网络安全，</a:t>
            </a:r>
            <a:r>
              <a:rPr lang="zh-CN" altLang="en-US"/>
              <a:t>大二</a:t>
            </a:r>
            <a:endParaRPr lang="zh-CN" altLang="en-US"/>
          </a:p>
          <a:p>
            <a:r>
              <a:rPr lang="en-US" altLang="zh-CN"/>
              <a:t>2015</a:t>
            </a:r>
            <a:r>
              <a:rPr lang="zh-CN" altLang="en-US"/>
              <a:t>年年初，网络安全实习，</a:t>
            </a:r>
            <a:r>
              <a:rPr lang="en-US" altLang="zh-CN"/>
              <a:t>7</a:t>
            </a:r>
            <a:r>
              <a:rPr lang="zh-CN" altLang="en-US"/>
              <a:t>月正式毕业从事网络安全</a:t>
            </a:r>
            <a:r>
              <a:rPr lang="zh-CN" altLang="en-US"/>
              <a:t>工作</a:t>
            </a:r>
            <a:endParaRPr lang="zh-CN" altLang="en-US"/>
          </a:p>
          <a:p>
            <a:endParaRPr lang="zh-CN" altLang="en-US"/>
          </a:p>
          <a:p>
            <a:r>
              <a:rPr lang="zh-CN" altLang="en-US"/>
              <a:t>一直在甲方，</a:t>
            </a:r>
            <a:r>
              <a:rPr lang="en-US" altLang="zh-CN"/>
              <a:t>8</a:t>
            </a:r>
            <a:r>
              <a:rPr lang="zh-CN" altLang="en-US"/>
              <a:t>年</a:t>
            </a:r>
            <a:endParaRPr lang="zh-CN" altLang="en-US"/>
          </a:p>
          <a:p>
            <a:endParaRPr lang="zh-CN" altLang="en-US"/>
          </a:p>
          <a:p>
            <a:r>
              <a:rPr lang="zh-CN" altLang="en-US"/>
              <a:t>目前在上海，正在</a:t>
            </a:r>
            <a:r>
              <a:rPr lang="zh-CN" altLang="en-US"/>
              <a:t>找工作</a:t>
            </a:r>
            <a:endParaRPr lang="zh-CN" altLang="en-US"/>
          </a:p>
        </p:txBody>
      </p:sp>
      <p:sp>
        <p:nvSpPr>
          <p:cNvPr id="11" name="文本框 10"/>
          <p:cNvSpPr txBox="1"/>
          <p:nvPr/>
        </p:nvSpPr>
        <p:spPr>
          <a:xfrm>
            <a:off x="1433830" y="1427480"/>
            <a:ext cx="2876550" cy="460375"/>
          </a:xfrm>
          <a:prstGeom prst="rect">
            <a:avLst/>
          </a:prstGeom>
          <a:noFill/>
        </p:spPr>
        <p:txBody>
          <a:bodyPr wrap="square" rtlCol="0">
            <a:spAutoFit/>
          </a:bodyPr>
          <a:p>
            <a:r>
              <a:rPr lang="zh-CN" altLang="en-US" sz="2400" b="1">
                <a:latin typeface="微软雅黑" panose="020B0503020204020204" pitchFamily="34" charset="-122"/>
                <a:ea typeface="微软雅黑" panose="020B0503020204020204" pitchFamily="34" charset="-122"/>
              </a:rPr>
              <a:t>个人</a:t>
            </a:r>
            <a:endParaRPr lang="zh-CN" altLang="en-US" sz="2400" b="1">
              <a:latin typeface="微软雅黑" panose="020B0503020204020204" pitchFamily="34" charset="-122"/>
              <a:ea typeface="微软雅黑" panose="020B0503020204020204" pitchFamily="34" charset="-122"/>
            </a:endParaRPr>
          </a:p>
        </p:txBody>
      </p:sp>
      <p:sp>
        <p:nvSpPr>
          <p:cNvPr id="12" name="文本框 11"/>
          <p:cNvSpPr txBox="1"/>
          <p:nvPr>
            <p:custDataLst>
              <p:tags r:id="rId1"/>
            </p:custDataLst>
          </p:nvPr>
        </p:nvSpPr>
        <p:spPr>
          <a:xfrm>
            <a:off x="7115810" y="1429385"/>
            <a:ext cx="2876550" cy="460375"/>
          </a:xfrm>
          <a:prstGeom prst="rect">
            <a:avLst/>
          </a:prstGeom>
          <a:noFill/>
        </p:spPr>
        <p:txBody>
          <a:bodyPr wrap="square" rtlCol="0">
            <a:spAutoFit/>
          </a:bodyPr>
          <a:p>
            <a:r>
              <a:rPr lang="zh-CN" altLang="en-US" sz="2400" b="1">
                <a:latin typeface="微软雅黑" panose="020B0503020204020204" pitchFamily="34" charset="-122"/>
                <a:ea typeface="微软雅黑" panose="020B0503020204020204" pitchFamily="34" charset="-122"/>
              </a:rPr>
              <a:t>视频内容介绍</a:t>
            </a:r>
            <a:endParaRPr lang="zh-CN" altLang="en-US" sz="2400" b="1">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Part02</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842767"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安全需求</a:t>
            </a: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演变</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应用</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2" name="文本框 11"/>
          <p:cNvSpPr txBox="1"/>
          <p:nvPr/>
        </p:nvSpPr>
        <p:spPr>
          <a:xfrm>
            <a:off x="8725535" y="2289175"/>
            <a:ext cx="2714625" cy="583565"/>
          </a:xfrm>
          <a:prstGeom prst="rect">
            <a:avLst/>
          </a:prstGeom>
          <a:noFill/>
        </p:spPr>
        <p:txBody>
          <a:bodyPr wrap="square" rtlCol="0">
            <a:spAutoFit/>
          </a:bodyPr>
          <a:p>
            <a:r>
              <a:rPr lang="zh-CN" altLang="en-US" sz="3200" b="1">
                <a:solidFill>
                  <a:srgbClr val="1908FC"/>
                </a:solidFill>
                <a:latin typeface="微软雅黑" panose="020B0503020204020204" pitchFamily="34" charset="-122"/>
                <a:ea typeface="微软雅黑" panose="020B0503020204020204" pitchFamily="34" charset="-122"/>
              </a:rPr>
              <a:t>应用生命周期</a:t>
            </a:r>
            <a:endParaRPr lang="zh-CN" altLang="en-US" sz="3200" b="1">
              <a:solidFill>
                <a:srgbClr val="1908FC"/>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1"/>
            </p:custDataLst>
          </p:nvPr>
        </p:nvSpPr>
        <p:spPr>
          <a:xfrm>
            <a:off x="8584565" y="4026535"/>
            <a:ext cx="3205480" cy="521970"/>
          </a:xfrm>
          <a:prstGeom prst="rect">
            <a:avLst/>
          </a:prstGeom>
          <a:noFill/>
        </p:spPr>
        <p:txBody>
          <a:bodyPr wrap="square" rtlCol="0">
            <a:spAutoFit/>
          </a:bodyPr>
          <a:p>
            <a:r>
              <a:rPr lang="en-US" altLang="zh-CN" sz="2800" b="1">
                <a:solidFill>
                  <a:srgbClr val="1908FC"/>
                </a:solidFill>
                <a:latin typeface="微软雅黑" panose="020B0503020204020204" pitchFamily="34" charset="-122"/>
                <a:ea typeface="微软雅黑" panose="020B0503020204020204" pitchFamily="34" charset="-122"/>
              </a:rPr>
              <a:t>SDL/DevSecOps</a:t>
            </a:r>
            <a:endParaRPr lang="en-US" altLang="zh-CN" sz="2800" b="1">
              <a:solidFill>
                <a:srgbClr val="1908FC"/>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2"/>
            </p:custDataLst>
          </p:nvPr>
        </p:nvSpPr>
        <p:spPr>
          <a:xfrm>
            <a:off x="742950" y="1233805"/>
            <a:ext cx="76695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17" name="图片 16" descr="web-link"/>
          <p:cNvPicPr>
            <a:picLocks noChangeAspect="1"/>
          </p:cNvPicPr>
          <p:nvPr>
            <p:custDataLst>
              <p:tags r:id="rId3"/>
            </p:custDataLst>
          </p:nvPr>
        </p:nvPicPr>
        <p:blipFill>
          <a:blip r:embed="rId4"/>
          <a:stretch>
            <a:fillRect/>
          </a:stretch>
        </p:blipFill>
        <p:spPr>
          <a:xfrm>
            <a:off x="3568700" y="3964940"/>
            <a:ext cx="1767840" cy="1767840"/>
          </a:xfrm>
          <a:prstGeom prst="rect">
            <a:avLst/>
          </a:prstGeom>
        </p:spPr>
      </p:pic>
      <p:pic>
        <p:nvPicPr>
          <p:cNvPr id="18" name="图片 17" descr="app-store"/>
          <p:cNvPicPr>
            <a:picLocks noChangeAspect="1"/>
          </p:cNvPicPr>
          <p:nvPr>
            <p:custDataLst>
              <p:tags r:id="rId5"/>
            </p:custDataLst>
          </p:nvPr>
        </p:nvPicPr>
        <p:blipFill>
          <a:blip r:embed="rId6"/>
          <a:stretch>
            <a:fillRect/>
          </a:stretch>
        </p:blipFill>
        <p:spPr>
          <a:xfrm>
            <a:off x="3698240" y="2066925"/>
            <a:ext cx="1620000" cy="1620000"/>
          </a:xfrm>
          <a:prstGeom prst="rect">
            <a:avLst/>
          </a:prstGeom>
        </p:spPr>
      </p:pic>
      <p:pic>
        <p:nvPicPr>
          <p:cNvPr id="19" name="图片 18" descr="database-storage (1)"/>
          <p:cNvPicPr>
            <a:picLocks noChangeAspect="1"/>
          </p:cNvPicPr>
          <p:nvPr>
            <p:custDataLst>
              <p:tags r:id="rId7"/>
            </p:custDataLst>
          </p:nvPr>
        </p:nvPicPr>
        <p:blipFill>
          <a:blip r:embed="rId8"/>
          <a:stretch>
            <a:fillRect/>
          </a:stretch>
        </p:blipFill>
        <p:spPr>
          <a:xfrm>
            <a:off x="1337945" y="2066925"/>
            <a:ext cx="1638000" cy="1638000"/>
          </a:xfrm>
          <a:prstGeom prst="rect">
            <a:avLst/>
          </a:prstGeom>
        </p:spPr>
      </p:pic>
      <p:pic>
        <p:nvPicPr>
          <p:cNvPr id="20" name="图片 19" descr="client-support"/>
          <p:cNvPicPr>
            <a:picLocks noChangeAspect="1"/>
          </p:cNvPicPr>
          <p:nvPr>
            <p:custDataLst>
              <p:tags r:id="rId9"/>
            </p:custDataLst>
          </p:nvPr>
        </p:nvPicPr>
        <p:blipFill>
          <a:blip r:embed="rId10"/>
          <a:stretch>
            <a:fillRect/>
          </a:stretch>
        </p:blipFill>
        <p:spPr>
          <a:xfrm>
            <a:off x="1344295" y="4094480"/>
            <a:ext cx="1638000" cy="1638000"/>
          </a:xfrm>
          <a:prstGeom prst="rect">
            <a:avLst/>
          </a:prstGeom>
        </p:spPr>
      </p:pic>
      <p:pic>
        <p:nvPicPr>
          <p:cNvPr id="21" name="图片 20" descr="15872843dd676462ea12e51df3e9480a"/>
          <p:cNvPicPr>
            <a:picLocks noChangeAspect="1"/>
          </p:cNvPicPr>
          <p:nvPr>
            <p:custDataLst>
              <p:tags r:id="rId11"/>
            </p:custDataLst>
          </p:nvPr>
        </p:nvPicPr>
        <p:blipFill>
          <a:blip r:embed="rId12"/>
          <a:stretch>
            <a:fillRect/>
          </a:stretch>
        </p:blipFill>
        <p:spPr>
          <a:xfrm>
            <a:off x="6096000" y="2065020"/>
            <a:ext cx="1638000" cy="1638000"/>
          </a:xfrm>
          <a:prstGeom prst="rect">
            <a:avLst/>
          </a:prstGeom>
        </p:spPr>
      </p:pic>
      <p:pic>
        <p:nvPicPr>
          <p:cNvPr id="22" name="图片 21" descr="iot"/>
          <p:cNvPicPr>
            <a:picLocks noChangeAspect="1"/>
          </p:cNvPicPr>
          <p:nvPr>
            <p:custDataLst>
              <p:tags r:id="rId13"/>
            </p:custDataLst>
          </p:nvPr>
        </p:nvPicPr>
        <p:blipFill>
          <a:blip r:embed="rId14"/>
          <a:stretch>
            <a:fillRect/>
          </a:stretch>
        </p:blipFill>
        <p:spPr>
          <a:xfrm>
            <a:off x="6187440" y="4022725"/>
            <a:ext cx="1638300" cy="1638300"/>
          </a:xfrm>
          <a:prstGeom prst="rect">
            <a:avLst/>
          </a:prstGeom>
        </p:spPr>
      </p:pic>
      <p:sp>
        <p:nvSpPr>
          <p:cNvPr id="24" name="文本框 23"/>
          <p:cNvSpPr txBox="1"/>
          <p:nvPr>
            <p:custDataLst>
              <p:tags r:id="rId15"/>
            </p:custDataLst>
          </p:nvPr>
        </p:nvSpPr>
        <p:spPr>
          <a:xfrm>
            <a:off x="3365500" y="1233805"/>
            <a:ext cx="2682240"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应用系统</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463675" y="3667760"/>
            <a:ext cx="133413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服务</a:t>
            </a:r>
            <a:r>
              <a:rPr lang="zh-CN" altLang="en-US" b="1">
                <a:solidFill>
                  <a:srgbClr val="FF0000"/>
                </a:solidFill>
                <a:latin typeface="微软雅黑" panose="020B0503020204020204" pitchFamily="34" charset="-122"/>
                <a:ea typeface="微软雅黑" panose="020B0503020204020204" pitchFamily="34" charset="-122"/>
              </a:rPr>
              <a:t>端应用</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6" name="文本框 25"/>
          <p:cNvSpPr txBox="1"/>
          <p:nvPr>
            <p:custDataLst>
              <p:tags r:id="rId16"/>
            </p:custDataLst>
          </p:nvPr>
        </p:nvSpPr>
        <p:spPr>
          <a:xfrm>
            <a:off x="1506855" y="5680710"/>
            <a:ext cx="133413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客户端应用</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7" name="文本框 26"/>
          <p:cNvSpPr txBox="1"/>
          <p:nvPr>
            <p:custDataLst>
              <p:tags r:id="rId17"/>
            </p:custDataLst>
          </p:nvPr>
        </p:nvSpPr>
        <p:spPr>
          <a:xfrm>
            <a:off x="4105275" y="3696970"/>
            <a:ext cx="941070"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rPr>
              <a:t>APP</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8" name="文本框 27"/>
          <p:cNvSpPr txBox="1"/>
          <p:nvPr>
            <p:custDataLst>
              <p:tags r:id="rId18"/>
            </p:custDataLst>
          </p:nvPr>
        </p:nvSpPr>
        <p:spPr>
          <a:xfrm>
            <a:off x="4106545" y="5612130"/>
            <a:ext cx="941070"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rPr>
              <a:t>W</a:t>
            </a:r>
            <a:r>
              <a:rPr lang="en-US" altLang="zh-CN" b="1">
                <a:solidFill>
                  <a:srgbClr val="FF0000"/>
                </a:solidFill>
                <a:latin typeface="微软雅黑" panose="020B0503020204020204" pitchFamily="34" charset="-122"/>
                <a:ea typeface="微软雅黑" panose="020B0503020204020204" pitchFamily="34" charset="-122"/>
              </a:rPr>
              <a:t>eb</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9" name="文本框 28"/>
          <p:cNvSpPr txBox="1"/>
          <p:nvPr>
            <p:custDataLst>
              <p:tags r:id="rId19"/>
            </p:custDataLst>
          </p:nvPr>
        </p:nvSpPr>
        <p:spPr>
          <a:xfrm>
            <a:off x="6594475" y="5585460"/>
            <a:ext cx="941070"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rPr>
              <a:t>IOT</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0" name="文本框 29"/>
          <p:cNvSpPr txBox="1"/>
          <p:nvPr>
            <p:custDataLst>
              <p:tags r:id="rId20"/>
            </p:custDataLst>
          </p:nvPr>
        </p:nvSpPr>
        <p:spPr>
          <a:xfrm>
            <a:off x="6442075" y="3672840"/>
            <a:ext cx="941070"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小程序</a:t>
            </a:r>
            <a:endParaRPr lang="zh-CN" altLang="en-US"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148965"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应用安全需求</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演变</a:t>
            </a:r>
            <a:endParaRPr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85" name="Freeform 3256"/>
          <p:cNvSpPr/>
          <p:nvPr>
            <p:custDataLst>
              <p:tags r:id="rId1"/>
            </p:custDataLst>
          </p:nvPr>
        </p:nvSpPr>
        <p:spPr bwMode="auto">
          <a:xfrm rot="5400000">
            <a:off x="2101850" y="2921000"/>
            <a:ext cx="232410" cy="501650"/>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3366FE"/>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5" name="圆角矩形 4"/>
          <p:cNvSpPr/>
          <p:nvPr>
            <p:custDataLst>
              <p:tags r:id="rId2"/>
            </p:custDataLst>
          </p:nvPr>
        </p:nvSpPr>
        <p:spPr>
          <a:xfrm>
            <a:off x="1468120" y="3446780"/>
            <a:ext cx="1499870" cy="2134235"/>
          </a:xfrm>
          <a:prstGeom prst="roundRect">
            <a:avLst/>
          </a:prstGeom>
          <a:noFill/>
          <a:ln w="38100">
            <a:solidFill>
              <a:srgbClr val="3366FE">
                <a:shade val="50000"/>
              </a:srgbClr>
            </a:solid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14" name="Freeform 3256"/>
          <p:cNvSpPr/>
          <p:nvPr>
            <p:custDataLst>
              <p:tags r:id="rId3"/>
            </p:custDataLst>
          </p:nvPr>
        </p:nvSpPr>
        <p:spPr bwMode="auto">
          <a:xfrm>
            <a:off x="3022600" y="2206625"/>
            <a:ext cx="135255" cy="292735"/>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3366FE"/>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13" name="八边形 12"/>
          <p:cNvSpPr/>
          <p:nvPr>
            <p:custDataLst>
              <p:tags r:id="rId4"/>
            </p:custDataLst>
          </p:nvPr>
        </p:nvSpPr>
        <p:spPr>
          <a:xfrm>
            <a:off x="2078990" y="5435600"/>
            <a:ext cx="278130" cy="278130"/>
          </a:xfrm>
          <a:prstGeom prst="octagon">
            <a:avLst/>
          </a:prstGeom>
          <a:ln w="47625" cmpd="sng">
            <a:solidFill>
              <a:srgbClr val="FFFFFF"/>
            </a:solidFill>
            <a:prstDash val="solid"/>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6" name="八边形 5"/>
          <p:cNvSpPr/>
          <p:nvPr>
            <p:custDataLst>
              <p:tags r:id="rId5"/>
            </p:custDataLst>
          </p:nvPr>
        </p:nvSpPr>
        <p:spPr>
          <a:xfrm>
            <a:off x="1656715" y="1788795"/>
            <a:ext cx="1122680" cy="1122680"/>
          </a:xfrm>
          <a:prstGeom prst="octagon">
            <a:avLst/>
          </a:prstGeom>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9" name="八边形 8"/>
          <p:cNvSpPr/>
          <p:nvPr>
            <p:custDataLst>
              <p:tags r:id="rId6"/>
            </p:custDataLst>
          </p:nvPr>
        </p:nvSpPr>
        <p:spPr>
          <a:xfrm>
            <a:off x="1762125" y="1894205"/>
            <a:ext cx="911860" cy="911860"/>
          </a:xfrm>
          <a:prstGeom prst="octagon">
            <a:avLst/>
          </a:prstGeom>
          <a:solidFill>
            <a:srgbClr val="FEFFFF"/>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pic>
        <p:nvPicPr>
          <p:cNvPr id="58" name="图片 57" descr="343435383036303b343532343135383bcfeec4bfd0adb5f7"/>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1974850" y="2106930"/>
            <a:ext cx="485775" cy="485775"/>
          </a:xfrm>
          <a:prstGeom prst="rect">
            <a:avLst/>
          </a:prstGeom>
        </p:spPr>
      </p:pic>
      <p:sp>
        <p:nvSpPr>
          <p:cNvPr id="68" name="文本框 67"/>
          <p:cNvSpPr txBox="1"/>
          <p:nvPr>
            <p:custDataLst>
              <p:tags r:id="rId10"/>
            </p:custDataLst>
          </p:nvPr>
        </p:nvSpPr>
        <p:spPr>
          <a:xfrm>
            <a:off x="1477010" y="4161790"/>
            <a:ext cx="1478915" cy="1260475"/>
          </a:xfrm>
          <a:prstGeom prst="rect">
            <a:avLst/>
          </a:prstGeom>
          <a:noFill/>
        </p:spPr>
        <p:txBody>
          <a:bodyPr wrap="square" rtlCol="0">
            <a:normAutofit/>
          </a:bodyPr>
          <a:p>
            <a:pPr algn="ctr" fontAlgn="auto">
              <a:lnSpc>
                <a:spcPct val="130000"/>
              </a:lnSpc>
              <a:spcBef>
                <a:spcPts val="0"/>
              </a:spcBef>
              <a:spcAft>
                <a:spcPts val="1000"/>
              </a:spcAft>
            </a:pPr>
            <a:endParaRPr lang="zh-CN" altLang="en-US" sz="1400" b="1" spc="150">
              <a:solidFill>
                <a:srgbClr val="000000">
                  <a:lumMod val="75000"/>
                  <a:lumOff val="25000"/>
                </a:srgbClr>
              </a:solidFill>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algn="ctr" fontAlgn="auto">
              <a:lnSpc>
                <a:spcPct val="130000"/>
              </a:lnSpc>
              <a:spcBef>
                <a:spcPts val="0"/>
              </a:spcBef>
              <a:spcAft>
                <a:spcPts val="1000"/>
              </a:spcAft>
            </a:pPr>
            <a:r>
              <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系统安全</a:t>
            </a: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algn="ctr" fontAlgn="auto">
              <a:lnSpc>
                <a:spcPct val="130000"/>
              </a:lnSpc>
              <a:spcBef>
                <a:spcPts val="0"/>
              </a:spcBef>
              <a:spcAft>
                <a:spcPts val="1000"/>
              </a:spcAft>
            </a:pP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69" name="文本框 68"/>
          <p:cNvSpPr txBox="1"/>
          <p:nvPr>
            <p:custDataLst>
              <p:tags r:id="rId11"/>
            </p:custDataLst>
          </p:nvPr>
        </p:nvSpPr>
        <p:spPr>
          <a:xfrm>
            <a:off x="1476375" y="3641090"/>
            <a:ext cx="1546225" cy="442595"/>
          </a:xfrm>
          <a:prstGeom prst="rect">
            <a:avLst/>
          </a:prstGeom>
          <a:noFill/>
        </p:spPr>
        <p:txBody>
          <a:bodyPr wrap="square" bIns="0" rtlCol="0" anchor="ctr" anchorCtr="0">
            <a:noAutofit/>
          </a:bodyPr>
          <a:p>
            <a:pPr algn="ctr">
              <a:lnSpc>
                <a:spcPct val="150000"/>
              </a:lnSpc>
            </a:pPr>
            <a:r>
              <a:rPr lang="en-US" altLang="zh-CN" sz="2300" b="1" spc="300" dirty="0">
                <a:solidFill>
                  <a:srgbClr val="3366FE">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IT</a:t>
            </a:r>
            <a:r>
              <a:rPr lang="zh-CN" altLang="en-US" sz="2300" b="1" spc="300" dirty="0">
                <a:solidFill>
                  <a:srgbClr val="3366FE">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化建设</a:t>
            </a:r>
            <a:endParaRPr lang="zh-CN" altLang="en-US" sz="2300" b="1" spc="300" dirty="0">
              <a:solidFill>
                <a:srgbClr val="3366FE">
                  <a:lumMod val="50000"/>
                </a:srgbClr>
              </a:solidFill>
              <a:uFillTx/>
              <a:latin typeface="微软雅黑" panose="020B0503020204020204" pitchFamily="34" charset="-122"/>
              <a:ea typeface="微软雅黑" panose="020B0503020204020204" pitchFamily="34" charset="-122"/>
              <a:cs typeface="思源黑体 CN Light" panose="020B0300000000000000" charset="-122"/>
            </a:endParaRPr>
          </a:p>
        </p:txBody>
      </p:sp>
      <p:sp>
        <p:nvSpPr>
          <p:cNvPr id="19" name="Freeform 3256"/>
          <p:cNvSpPr/>
          <p:nvPr>
            <p:custDataLst>
              <p:tags r:id="rId12"/>
            </p:custDataLst>
          </p:nvPr>
        </p:nvSpPr>
        <p:spPr bwMode="auto">
          <a:xfrm rot="5400000">
            <a:off x="5803265" y="2917825"/>
            <a:ext cx="232410" cy="501650"/>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20E4F9">
              <a:lumMod val="75000"/>
            </a:srgbClr>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20" name="圆角矩形 19"/>
          <p:cNvSpPr/>
          <p:nvPr>
            <p:custDataLst>
              <p:tags r:id="rId13"/>
            </p:custDataLst>
          </p:nvPr>
        </p:nvSpPr>
        <p:spPr>
          <a:xfrm>
            <a:off x="5172710" y="3443605"/>
            <a:ext cx="1493520" cy="2134235"/>
          </a:xfrm>
          <a:prstGeom prst="roundRect">
            <a:avLst/>
          </a:prstGeom>
          <a:noFill/>
          <a:ln w="38100">
            <a:solidFill>
              <a:srgbClr val="20E4F9">
                <a:lumMod val="75000"/>
              </a:srgbClr>
            </a:solid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1" name="八边形 20"/>
          <p:cNvSpPr/>
          <p:nvPr>
            <p:custDataLst>
              <p:tags r:id="rId14"/>
            </p:custDataLst>
          </p:nvPr>
        </p:nvSpPr>
        <p:spPr>
          <a:xfrm>
            <a:off x="5780405" y="5466715"/>
            <a:ext cx="278130" cy="278130"/>
          </a:xfrm>
          <a:prstGeom prst="octagon">
            <a:avLst/>
          </a:prstGeom>
          <a:solidFill>
            <a:srgbClr val="20E4F9">
              <a:lumMod val="75000"/>
            </a:srgbClr>
          </a:solidFill>
          <a:ln w="47625" cmpd="sng">
            <a:solidFill>
              <a:srgbClr val="FFFFFF"/>
            </a:solidFill>
            <a:prstDash val="solid"/>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2" name="Freeform 3256"/>
          <p:cNvSpPr/>
          <p:nvPr>
            <p:custDataLst>
              <p:tags r:id="rId15"/>
            </p:custDataLst>
          </p:nvPr>
        </p:nvSpPr>
        <p:spPr bwMode="auto">
          <a:xfrm>
            <a:off x="6708140" y="2203450"/>
            <a:ext cx="135255" cy="292735"/>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20E4F9">
              <a:lumMod val="75000"/>
            </a:srgbClr>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17" name="八边形 16"/>
          <p:cNvSpPr/>
          <p:nvPr>
            <p:custDataLst>
              <p:tags r:id="rId16"/>
            </p:custDataLst>
          </p:nvPr>
        </p:nvSpPr>
        <p:spPr>
          <a:xfrm>
            <a:off x="5358130" y="1788795"/>
            <a:ext cx="1122680" cy="1122680"/>
          </a:xfrm>
          <a:prstGeom prst="octagon">
            <a:avLst/>
          </a:prstGeom>
          <a:solidFill>
            <a:srgbClr val="20E4F9">
              <a:lumMod val="75000"/>
            </a:srgbClr>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18" name="八边形 17"/>
          <p:cNvSpPr/>
          <p:nvPr>
            <p:custDataLst>
              <p:tags r:id="rId17"/>
            </p:custDataLst>
          </p:nvPr>
        </p:nvSpPr>
        <p:spPr>
          <a:xfrm>
            <a:off x="5463540" y="1894205"/>
            <a:ext cx="911860" cy="911860"/>
          </a:xfrm>
          <a:prstGeom prst="octagon">
            <a:avLst/>
          </a:prstGeom>
          <a:solidFill>
            <a:srgbClr val="FEFFFF"/>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pic>
        <p:nvPicPr>
          <p:cNvPr id="56" name="图片 55" descr="343435383036303b343532343135353bb9dcc0edbfd8d6c6"/>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5676265" y="2106930"/>
            <a:ext cx="485775" cy="485775"/>
          </a:xfrm>
          <a:prstGeom prst="rect">
            <a:avLst/>
          </a:prstGeom>
        </p:spPr>
      </p:pic>
      <p:sp>
        <p:nvSpPr>
          <p:cNvPr id="70" name="文本框 69"/>
          <p:cNvSpPr txBox="1"/>
          <p:nvPr>
            <p:custDataLst>
              <p:tags r:id="rId21"/>
            </p:custDataLst>
          </p:nvPr>
        </p:nvSpPr>
        <p:spPr>
          <a:xfrm>
            <a:off x="5141595" y="4243705"/>
            <a:ext cx="1569720" cy="1222375"/>
          </a:xfrm>
          <a:prstGeom prst="rect">
            <a:avLst/>
          </a:prstGeom>
          <a:noFill/>
        </p:spPr>
        <p:txBody>
          <a:bodyPr wrap="square" rtlCol="0">
            <a:normAutofit lnSpcReduction="20000"/>
          </a:bodyPr>
          <a:p>
            <a:pPr algn="ctr" fontAlgn="auto">
              <a:lnSpc>
                <a:spcPct val="130000"/>
              </a:lnSpc>
              <a:spcBef>
                <a:spcPts val="0"/>
              </a:spcBef>
              <a:spcAft>
                <a:spcPts val="1000"/>
              </a:spcAft>
            </a:pPr>
            <a:endParaRPr lang="zh-CN" altLang="en-US" sz="14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a:p>
            <a:pPr algn="ctr" fontAlgn="auto">
              <a:lnSpc>
                <a:spcPct val="130000"/>
              </a:lnSpc>
              <a:spcBef>
                <a:spcPts val="0"/>
              </a:spcBef>
              <a:spcAft>
                <a:spcPts val="1000"/>
              </a:spcAft>
            </a:pPr>
            <a:r>
              <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应用安全</a:t>
            </a: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p:txBody>
      </p:sp>
      <p:sp>
        <p:nvSpPr>
          <p:cNvPr id="71" name="文本框 70"/>
          <p:cNvSpPr txBox="1"/>
          <p:nvPr>
            <p:custDataLst>
              <p:tags r:id="rId22"/>
            </p:custDataLst>
          </p:nvPr>
        </p:nvSpPr>
        <p:spPr>
          <a:xfrm>
            <a:off x="5146040" y="3637915"/>
            <a:ext cx="1546225" cy="442595"/>
          </a:xfrm>
          <a:prstGeom prst="rect">
            <a:avLst/>
          </a:prstGeom>
          <a:noFill/>
        </p:spPr>
        <p:txBody>
          <a:bodyPr wrap="square" bIns="0" rtlCol="0" anchor="ctr" anchorCtr="0">
            <a:noAutofit/>
          </a:bodyPr>
          <a:p>
            <a:pPr algn="ctr">
              <a:lnSpc>
                <a:spcPct val="150000"/>
              </a:lnSpc>
            </a:pPr>
            <a:r>
              <a:rPr lang="zh-CN" altLang="en-US" sz="2300" b="1" spc="300" dirty="0">
                <a:solidFill>
                  <a:srgbClr val="20E4F9">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互联网</a:t>
            </a:r>
            <a:r>
              <a:rPr lang="en-US" altLang="zh-CN" sz="2300" b="1" spc="300" dirty="0">
                <a:solidFill>
                  <a:srgbClr val="20E4F9">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a:t>
            </a:r>
            <a:endParaRPr lang="en-US" altLang="zh-CN" sz="2300" b="1" spc="300" dirty="0">
              <a:solidFill>
                <a:srgbClr val="20E4F9">
                  <a:lumMod val="50000"/>
                </a:srgbClr>
              </a:solidFill>
              <a:uFillTx/>
              <a:latin typeface="微软雅黑" panose="020B0503020204020204" pitchFamily="34" charset="-122"/>
              <a:ea typeface="微软雅黑" panose="020B0503020204020204" pitchFamily="34" charset="-122"/>
              <a:cs typeface="思源黑体 CN Light" panose="020B0300000000000000" charset="-122"/>
            </a:endParaRPr>
          </a:p>
        </p:txBody>
      </p:sp>
      <p:sp>
        <p:nvSpPr>
          <p:cNvPr id="33" name="Freeform 3256"/>
          <p:cNvSpPr/>
          <p:nvPr>
            <p:custDataLst>
              <p:tags r:id="rId23"/>
            </p:custDataLst>
          </p:nvPr>
        </p:nvSpPr>
        <p:spPr bwMode="auto">
          <a:xfrm rot="5400000">
            <a:off x="9677400" y="2917190"/>
            <a:ext cx="232410" cy="501650"/>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FCB14A"/>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34" name="圆角矩形 33"/>
          <p:cNvSpPr/>
          <p:nvPr>
            <p:custDataLst>
              <p:tags r:id="rId24"/>
            </p:custDataLst>
          </p:nvPr>
        </p:nvSpPr>
        <p:spPr>
          <a:xfrm>
            <a:off x="9048115" y="3442970"/>
            <a:ext cx="1491615" cy="2134235"/>
          </a:xfrm>
          <a:prstGeom prst="roundRect">
            <a:avLst/>
          </a:prstGeom>
          <a:noFill/>
          <a:ln w="38100">
            <a:solidFill>
              <a:srgbClr val="FCB14A"/>
            </a:solid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35" name="八边形 34"/>
          <p:cNvSpPr/>
          <p:nvPr>
            <p:custDataLst>
              <p:tags r:id="rId25"/>
            </p:custDataLst>
          </p:nvPr>
        </p:nvSpPr>
        <p:spPr>
          <a:xfrm>
            <a:off x="9654540" y="5466080"/>
            <a:ext cx="278130" cy="278130"/>
          </a:xfrm>
          <a:prstGeom prst="octagon">
            <a:avLst/>
          </a:prstGeom>
          <a:solidFill>
            <a:srgbClr val="FCB14A"/>
          </a:solidFill>
          <a:ln w="47625" cmpd="sng">
            <a:solidFill>
              <a:srgbClr val="FFFFFF"/>
            </a:solidFill>
            <a:prstDash val="solid"/>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31" name="八边形 30"/>
          <p:cNvSpPr/>
          <p:nvPr>
            <p:custDataLst>
              <p:tags r:id="rId26"/>
            </p:custDataLst>
          </p:nvPr>
        </p:nvSpPr>
        <p:spPr>
          <a:xfrm>
            <a:off x="9232265" y="1788795"/>
            <a:ext cx="1122680" cy="1122680"/>
          </a:xfrm>
          <a:prstGeom prst="octagon">
            <a:avLst/>
          </a:prstGeom>
          <a:solidFill>
            <a:srgbClr val="FCB14A"/>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32" name="八边形 31"/>
          <p:cNvSpPr/>
          <p:nvPr>
            <p:custDataLst>
              <p:tags r:id="rId27"/>
            </p:custDataLst>
          </p:nvPr>
        </p:nvSpPr>
        <p:spPr>
          <a:xfrm>
            <a:off x="9337675" y="1894205"/>
            <a:ext cx="911860" cy="911860"/>
          </a:xfrm>
          <a:prstGeom prst="octagon">
            <a:avLst/>
          </a:prstGeom>
          <a:solidFill>
            <a:srgbClr val="FEFFFF"/>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pic>
        <p:nvPicPr>
          <p:cNvPr id="60" name="图片 59" descr="343435383036303b343532343136343bcfeec4bfb7b6cea7"/>
          <p:cNvPicPr>
            <a:picLocks noChangeAspect="1"/>
          </p:cNvPicPr>
          <p:nvPr>
            <p:custDataLst>
              <p:tags r:id="rId28"/>
            </p:custDataLst>
          </p:nvPr>
        </p:nvPicPr>
        <p:blipFill>
          <a:blip r:embed="rId29">
            <a:extLst>
              <a:ext uri="{96DAC541-7B7A-43D3-8B79-37D633B846F1}">
                <asvg:svgBlip xmlns:asvg="http://schemas.microsoft.com/office/drawing/2016/SVG/main" r:embed="rId30"/>
              </a:ext>
            </a:extLst>
          </a:blip>
          <a:stretch>
            <a:fillRect/>
          </a:stretch>
        </p:blipFill>
        <p:spPr>
          <a:xfrm>
            <a:off x="9550400" y="2106930"/>
            <a:ext cx="485775" cy="485775"/>
          </a:xfrm>
          <a:prstGeom prst="rect">
            <a:avLst/>
          </a:prstGeom>
        </p:spPr>
      </p:pic>
      <p:sp>
        <p:nvSpPr>
          <p:cNvPr id="74" name="文本框 73"/>
          <p:cNvSpPr txBox="1"/>
          <p:nvPr>
            <p:custDataLst>
              <p:tags r:id="rId31"/>
            </p:custDataLst>
          </p:nvPr>
        </p:nvSpPr>
        <p:spPr>
          <a:xfrm>
            <a:off x="9030335" y="4502785"/>
            <a:ext cx="1557020" cy="967105"/>
          </a:xfrm>
          <a:prstGeom prst="rect">
            <a:avLst/>
          </a:prstGeom>
          <a:noFill/>
        </p:spPr>
        <p:txBody>
          <a:bodyPr wrap="square" rtlCol="0">
            <a:noAutofit/>
          </a:bodyPr>
          <a:p>
            <a:pPr algn="ctr" fontAlgn="auto">
              <a:lnSpc>
                <a:spcPct val="130000"/>
              </a:lnSpc>
              <a:spcBef>
                <a:spcPts val="0"/>
              </a:spcBef>
              <a:spcAft>
                <a:spcPts val="1000"/>
              </a:spcAft>
            </a:pPr>
            <a:r>
              <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《网络安全</a:t>
            </a:r>
            <a:r>
              <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法》</a:t>
            </a:r>
            <a:endPar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a:p>
            <a:pPr algn="ctr" fontAlgn="auto">
              <a:lnSpc>
                <a:spcPct val="130000"/>
              </a:lnSpc>
              <a:spcBef>
                <a:spcPts val="0"/>
              </a:spcBef>
              <a:spcAft>
                <a:spcPts val="1000"/>
              </a:spcAft>
            </a:pPr>
            <a:r>
              <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安全</a:t>
            </a:r>
            <a:r>
              <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合规</a:t>
            </a:r>
            <a:endPar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p:txBody>
      </p:sp>
      <p:sp>
        <p:nvSpPr>
          <p:cNvPr id="75" name="文本框 74"/>
          <p:cNvSpPr txBox="1"/>
          <p:nvPr>
            <p:custDataLst>
              <p:tags r:id="rId32"/>
            </p:custDataLst>
          </p:nvPr>
        </p:nvSpPr>
        <p:spPr>
          <a:xfrm>
            <a:off x="9011920" y="3529965"/>
            <a:ext cx="1546225" cy="576580"/>
          </a:xfrm>
          <a:prstGeom prst="rect">
            <a:avLst/>
          </a:prstGeom>
          <a:noFill/>
        </p:spPr>
        <p:txBody>
          <a:bodyPr wrap="square" bIns="0" rtlCol="0" anchor="ctr" anchorCtr="0">
            <a:noAutofit/>
          </a:bodyPr>
          <a:p>
            <a:pPr algn="ctr">
              <a:lnSpc>
                <a:spcPct val="150000"/>
              </a:lnSpc>
            </a:pPr>
            <a:r>
              <a:rPr lang="zh-CN" altLang="en-US" sz="2300" b="1" spc="300" dirty="0">
                <a:solidFill>
                  <a:srgbClr val="FCB14A">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法律法规</a:t>
            </a:r>
            <a:endParaRPr lang="zh-CN" altLang="en-US" sz="2300" b="1" spc="300" dirty="0">
              <a:solidFill>
                <a:srgbClr val="FCB14A">
                  <a:lumMod val="50000"/>
                </a:srgbClr>
              </a:solidFill>
              <a:uFillTx/>
              <a:latin typeface="微软雅黑" panose="020B0503020204020204" pitchFamily="34" charset="-122"/>
              <a:ea typeface="微软雅黑" panose="020B0503020204020204" pitchFamily="34" charset="-122"/>
              <a:cs typeface="思源黑体 CN Light" panose="020B0300000000000000"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2076450"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rPr>
              <a:t>IT</a:t>
            </a:r>
            <a:r>
              <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rPr>
              <a:t>化建设</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descr="6f0ae2aea9ac2198d7d1c1aed8bc973c"/>
          <p:cNvPicPr>
            <a:picLocks noChangeAspect="1"/>
          </p:cNvPicPr>
          <p:nvPr/>
        </p:nvPicPr>
        <p:blipFill>
          <a:blip r:embed="rId1"/>
          <a:stretch>
            <a:fillRect/>
          </a:stretch>
        </p:blipFill>
        <p:spPr>
          <a:xfrm>
            <a:off x="1689100" y="1562735"/>
            <a:ext cx="2364105" cy="1918335"/>
          </a:xfrm>
          <a:prstGeom prst="rect">
            <a:avLst/>
          </a:prstGeom>
        </p:spPr>
      </p:pic>
      <p:pic>
        <p:nvPicPr>
          <p:cNvPr id="6" name="图片 5" descr="aa36bb330d8f8cd2534c943b8da50c5c"/>
          <p:cNvPicPr>
            <a:picLocks noChangeAspect="1"/>
          </p:cNvPicPr>
          <p:nvPr/>
        </p:nvPicPr>
        <p:blipFill>
          <a:blip r:embed="rId2"/>
          <a:stretch>
            <a:fillRect/>
          </a:stretch>
        </p:blipFill>
        <p:spPr>
          <a:xfrm>
            <a:off x="1746250" y="3927475"/>
            <a:ext cx="2130425" cy="1804035"/>
          </a:xfrm>
          <a:prstGeom prst="rect">
            <a:avLst/>
          </a:prstGeom>
        </p:spPr>
      </p:pic>
      <p:pic>
        <p:nvPicPr>
          <p:cNvPr id="9" name="图片 8" descr="5adb94b75acd3b0e4b6481dd8223c534"/>
          <p:cNvPicPr>
            <a:picLocks noChangeAspect="1"/>
          </p:cNvPicPr>
          <p:nvPr/>
        </p:nvPicPr>
        <p:blipFill>
          <a:blip r:embed="rId3"/>
          <a:stretch>
            <a:fillRect/>
          </a:stretch>
        </p:blipFill>
        <p:spPr>
          <a:xfrm>
            <a:off x="8219440" y="2032000"/>
            <a:ext cx="1931670" cy="1295400"/>
          </a:xfrm>
          <a:prstGeom prst="rect">
            <a:avLst/>
          </a:prstGeom>
        </p:spPr>
      </p:pic>
      <p:sp>
        <p:nvSpPr>
          <p:cNvPr id="10" name="文本框 9"/>
          <p:cNvSpPr txBox="1"/>
          <p:nvPr/>
        </p:nvSpPr>
        <p:spPr>
          <a:xfrm>
            <a:off x="1800860" y="2157095"/>
            <a:ext cx="2075815" cy="3263900"/>
          </a:xfrm>
          <a:prstGeom prst="rect">
            <a:avLst/>
          </a:prstGeom>
          <a:noFill/>
        </p:spPr>
        <p:txBody>
          <a:bodyPr wrap="square" rtlCol="0">
            <a:noAutofit/>
          </a:bodyPr>
          <a:p>
            <a:r>
              <a:rPr lang="en-US" altLang="zh-CN" sz="3200" b="1">
                <a:solidFill>
                  <a:srgbClr val="FF0000"/>
                </a:solidFill>
                <a:latin typeface="微软雅黑" panose="020B0503020204020204" pitchFamily="34" charset="-122"/>
                <a:ea typeface="微软雅黑" panose="020B0503020204020204" pitchFamily="34" charset="-122"/>
              </a:rPr>
              <a:t>windows</a:t>
            </a:r>
            <a:endParaRPr lang="en-US" altLang="zh-CN" sz="3200" b="1">
              <a:solidFill>
                <a:srgbClr val="FF0000"/>
              </a:solidFill>
              <a:latin typeface="微软雅黑" panose="020B0503020204020204" pitchFamily="34" charset="-122"/>
              <a:ea typeface="微软雅黑" panose="020B0503020204020204" pitchFamily="34" charset="-122"/>
            </a:endParaRPr>
          </a:p>
          <a:p>
            <a:endParaRPr lang="en-US" altLang="zh-CN" sz="3200" b="1">
              <a:solidFill>
                <a:srgbClr val="FF0000"/>
              </a:solidFill>
              <a:latin typeface="微软雅黑" panose="020B0503020204020204" pitchFamily="34" charset="-122"/>
              <a:ea typeface="微软雅黑" panose="020B0503020204020204" pitchFamily="34" charset="-122"/>
            </a:endParaRPr>
          </a:p>
          <a:p>
            <a:r>
              <a:rPr lang="en-US" altLang="zh-CN" sz="3200" b="1">
                <a:solidFill>
                  <a:srgbClr val="FF0000"/>
                </a:solidFill>
                <a:latin typeface="微软雅黑" panose="020B0503020204020204" pitchFamily="34" charset="-122"/>
                <a:ea typeface="微软雅黑" panose="020B0503020204020204" pitchFamily="34" charset="-122"/>
              </a:rPr>
              <a:t>     + </a:t>
            </a:r>
            <a:endParaRPr lang="en-US" altLang="zh-CN" sz="3200" b="1">
              <a:solidFill>
                <a:srgbClr val="FF0000"/>
              </a:solidFill>
              <a:latin typeface="微软雅黑" panose="020B0503020204020204" pitchFamily="34" charset="-122"/>
              <a:ea typeface="微软雅黑" panose="020B0503020204020204" pitchFamily="34" charset="-122"/>
            </a:endParaRPr>
          </a:p>
          <a:p>
            <a:endParaRPr lang="en-US" altLang="zh-CN" sz="3200" b="1">
              <a:solidFill>
                <a:srgbClr val="FF0000"/>
              </a:solidFill>
              <a:latin typeface="微软雅黑" panose="020B0503020204020204" pitchFamily="34" charset="-122"/>
              <a:ea typeface="微软雅黑" panose="020B0503020204020204" pitchFamily="34" charset="-122"/>
            </a:endParaRPr>
          </a:p>
          <a:p>
            <a:endParaRPr lang="en-US" altLang="zh-CN" sz="3200" b="1">
              <a:solidFill>
                <a:srgbClr val="FF0000"/>
              </a:solidFill>
              <a:latin typeface="微软雅黑" panose="020B0503020204020204" pitchFamily="34" charset="-122"/>
              <a:ea typeface="微软雅黑" panose="020B0503020204020204" pitchFamily="34" charset="-122"/>
            </a:endParaRPr>
          </a:p>
          <a:p>
            <a:r>
              <a:rPr lang="en-US" altLang="zh-CN" sz="3200" b="1">
                <a:solidFill>
                  <a:srgbClr val="FF0000"/>
                </a:solidFill>
                <a:latin typeface="微软雅黑" panose="020B0503020204020204" pitchFamily="34" charset="-122"/>
                <a:ea typeface="微软雅黑" panose="020B0503020204020204" pitchFamily="34" charset="-122"/>
              </a:rPr>
              <a:t>    C/S</a:t>
            </a:r>
            <a:endParaRPr lang="en-US" altLang="zh-CN" sz="3200" b="1">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879465" y="2371090"/>
            <a:ext cx="2475230" cy="784860"/>
          </a:xfrm>
          <a:prstGeom prst="rect">
            <a:avLst/>
          </a:prstGeom>
          <a:noFill/>
        </p:spPr>
        <p:txBody>
          <a:bodyPr wrap="square" rtlCol="0">
            <a:noAutofit/>
          </a:bodyPr>
          <a:p>
            <a:pPr indent="0">
              <a:buFont typeface="Arial" panose="020B0604020202020204" pitchFamily="34" charset="0"/>
              <a:buNone/>
            </a:pPr>
            <a:r>
              <a:rPr lang="zh-CN" altLang="en-US" sz="4000" b="1">
                <a:solidFill>
                  <a:srgbClr val="1908FC"/>
                </a:solidFill>
                <a:latin typeface="微软雅黑" panose="020B0503020204020204" pitchFamily="34" charset="-122"/>
                <a:ea typeface="微软雅黑" panose="020B0503020204020204" pitchFamily="34" charset="-122"/>
              </a:rPr>
              <a:t>电脑病毒</a:t>
            </a:r>
            <a:endParaRPr lang="zh-CN" altLang="en-US" sz="4000" b="1">
              <a:solidFill>
                <a:srgbClr val="1908FC"/>
              </a:solidFill>
              <a:latin typeface="微软雅黑" panose="020B0503020204020204" pitchFamily="34" charset="-122"/>
              <a:ea typeface="微软雅黑" panose="020B0503020204020204" pitchFamily="34" charset="-122"/>
            </a:endParaRPr>
          </a:p>
        </p:txBody>
      </p:sp>
      <p:pic>
        <p:nvPicPr>
          <p:cNvPr id="12" name="图片 11" descr="d5dd30a37483aed230ca3b0e1edc7417"/>
          <p:cNvPicPr>
            <a:picLocks noChangeAspect="1"/>
          </p:cNvPicPr>
          <p:nvPr/>
        </p:nvPicPr>
        <p:blipFill>
          <a:blip r:embed="rId4"/>
          <a:stretch>
            <a:fillRect/>
          </a:stretch>
        </p:blipFill>
        <p:spPr>
          <a:xfrm>
            <a:off x="7802245" y="3548380"/>
            <a:ext cx="2765425" cy="2765425"/>
          </a:xfrm>
          <a:prstGeom prst="rect">
            <a:avLst/>
          </a:prstGeom>
        </p:spPr>
      </p:pic>
      <p:sp>
        <p:nvSpPr>
          <p:cNvPr id="13" name="Object 11" descr="preencoded.png"/>
          <p:cNvSpPr/>
          <p:nvPr>
            <p:custDataLst>
              <p:tags r:id="rId5"/>
            </p:custDataLst>
          </p:nvPr>
        </p:nvSpPr>
        <p:spPr>
          <a:xfrm>
            <a:off x="1445260" y="1549400"/>
            <a:ext cx="2731770" cy="4393565"/>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14" name="Object 11" descr="preencoded.png"/>
          <p:cNvSpPr/>
          <p:nvPr>
            <p:custDataLst>
              <p:tags r:id="rId6"/>
            </p:custDataLst>
          </p:nvPr>
        </p:nvSpPr>
        <p:spPr>
          <a:xfrm>
            <a:off x="5528310" y="1673860"/>
            <a:ext cx="4923155" cy="1957705"/>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15" name="文本框 14"/>
          <p:cNvSpPr txBox="1"/>
          <p:nvPr>
            <p:custDataLst>
              <p:tags r:id="rId7"/>
            </p:custDataLst>
          </p:nvPr>
        </p:nvSpPr>
        <p:spPr>
          <a:xfrm>
            <a:off x="5879465" y="4542790"/>
            <a:ext cx="2516505" cy="776605"/>
          </a:xfrm>
          <a:prstGeom prst="rect">
            <a:avLst/>
          </a:prstGeom>
          <a:noFill/>
        </p:spPr>
        <p:txBody>
          <a:bodyPr wrap="square" rtlCol="0">
            <a:noAutofit/>
          </a:bodyPr>
          <a:p>
            <a:pPr indent="0">
              <a:buFont typeface="Arial" panose="020B0604020202020204" pitchFamily="34" charset="0"/>
              <a:buNone/>
            </a:pPr>
            <a:r>
              <a:rPr lang="zh-CN" altLang="en-US" sz="4000" b="1">
                <a:solidFill>
                  <a:srgbClr val="1908FC"/>
                </a:solidFill>
                <a:latin typeface="微软雅黑" panose="020B0503020204020204" pitchFamily="34" charset="-122"/>
                <a:ea typeface="微软雅黑" panose="020B0503020204020204" pitchFamily="34" charset="-122"/>
              </a:rPr>
              <a:t>系统安全</a:t>
            </a:r>
            <a:endParaRPr lang="zh-CN" altLang="en-US" sz="4000" b="1">
              <a:solidFill>
                <a:srgbClr val="1908FC"/>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8"/>
            </p:custDataLst>
          </p:nvPr>
        </p:nvSpPr>
        <p:spPr>
          <a:xfrm>
            <a:off x="5528310" y="3926840"/>
            <a:ext cx="4923155" cy="1957705"/>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354965" y="523240"/>
            <a:ext cx="207645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rPr>
              <a:t>互联网</a:t>
            </a:r>
            <a:r>
              <a:rPr kumimoji="1" lang="en-US" altLang="zh-CN"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df299c4f6823b9a4a7cf3ebf36867aa0"/>
          <p:cNvPicPr>
            <a:picLocks noChangeAspect="1"/>
          </p:cNvPicPr>
          <p:nvPr/>
        </p:nvPicPr>
        <p:blipFill>
          <a:blip r:embed="rId1"/>
          <a:stretch>
            <a:fillRect/>
          </a:stretch>
        </p:blipFill>
        <p:spPr>
          <a:xfrm>
            <a:off x="2898140" y="1633220"/>
            <a:ext cx="2153920" cy="1795780"/>
          </a:xfrm>
          <a:prstGeom prst="rect">
            <a:avLst/>
          </a:prstGeom>
        </p:spPr>
      </p:pic>
      <p:pic>
        <p:nvPicPr>
          <p:cNvPr id="18" name="图片 17" descr="3c20e969fe54f1da1631806e59854d06"/>
          <p:cNvPicPr>
            <a:picLocks noChangeAspect="1"/>
          </p:cNvPicPr>
          <p:nvPr/>
        </p:nvPicPr>
        <p:blipFill>
          <a:blip r:embed="rId2"/>
          <a:stretch>
            <a:fillRect/>
          </a:stretch>
        </p:blipFill>
        <p:spPr>
          <a:xfrm>
            <a:off x="940435" y="3903345"/>
            <a:ext cx="1711325" cy="1711325"/>
          </a:xfrm>
          <a:prstGeom prst="rect">
            <a:avLst/>
          </a:prstGeom>
        </p:spPr>
      </p:pic>
      <p:pic>
        <p:nvPicPr>
          <p:cNvPr id="19" name="图片 18" descr="bdcbb7731af4fb2f80504a0b2d048a09"/>
          <p:cNvPicPr>
            <a:picLocks noChangeAspect="1"/>
          </p:cNvPicPr>
          <p:nvPr/>
        </p:nvPicPr>
        <p:blipFill>
          <a:blip r:embed="rId3"/>
          <a:stretch>
            <a:fillRect/>
          </a:stretch>
        </p:blipFill>
        <p:spPr>
          <a:xfrm>
            <a:off x="3086735" y="3848100"/>
            <a:ext cx="1804670" cy="1804670"/>
          </a:xfrm>
          <a:prstGeom prst="rect">
            <a:avLst/>
          </a:prstGeom>
        </p:spPr>
      </p:pic>
      <p:pic>
        <p:nvPicPr>
          <p:cNvPr id="20" name="图片 19" descr="b513da908fae529d9d96549a0c59ac5d"/>
          <p:cNvPicPr>
            <a:picLocks noChangeAspect="1"/>
          </p:cNvPicPr>
          <p:nvPr/>
        </p:nvPicPr>
        <p:blipFill>
          <a:blip r:embed="rId4"/>
          <a:stretch>
            <a:fillRect/>
          </a:stretch>
        </p:blipFill>
        <p:spPr>
          <a:xfrm>
            <a:off x="940435" y="1640840"/>
            <a:ext cx="1788160" cy="1788160"/>
          </a:xfrm>
          <a:prstGeom prst="rect">
            <a:avLst/>
          </a:prstGeom>
        </p:spPr>
      </p:pic>
      <p:sp>
        <p:nvSpPr>
          <p:cNvPr id="21" name="Object 11" descr="preencoded.png"/>
          <p:cNvSpPr/>
          <p:nvPr>
            <p:custDataLst>
              <p:tags r:id="rId5"/>
            </p:custDataLst>
          </p:nvPr>
        </p:nvSpPr>
        <p:spPr>
          <a:xfrm>
            <a:off x="6523990" y="1632585"/>
            <a:ext cx="4266565" cy="406400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24" name="图片 23" descr="f2d80ccb5e652454223841fec169be64"/>
          <p:cNvPicPr>
            <a:picLocks noChangeAspect="1"/>
          </p:cNvPicPr>
          <p:nvPr/>
        </p:nvPicPr>
        <p:blipFill>
          <a:blip r:embed="rId6"/>
          <a:stretch>
            <a:fillRect/>
          </a:stretch>
        </p:blipFill>
        <p:spPr>
          <a:xfrm>
            <a:off x="8122285" y="1734820"/>
            <a:ext cx="2557145" cy="1704975"/>
          </a:xfrm>
          <a:prstGeom prst="rect">
            <a:avLst/>
          </a:prstGeom>
        </p:spPr>
      </p:pic>
      <p:sp>
        <p:nvSpPr>
          <p:cNvPr id="25" name="文本框 24"/>
          <p:cNvSpPr txBox="1"/>
          <p:nvPr/>
        </p:nvSpPr>
        <p:spPr>
          <a:xfrm>
            <a:off x="1342390" y="3439795"/>
            <a:ext cx="4064000" cy="398780"/>
          </a:xfrm>
          <a:prstGeom prst="rect">
            <a:avLst/>
          </a:prstGeom>
          <a:noFill/>
        </p:spPr>
        <p:txBody>
          <a:bodyPr wrap="square" rtlCol="0">
            <a:spAutoFit/>
          </a:bodyPr>
          <a:p>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互联网及互联网</a:t>
            </a:r>
            <a:r>
              <a:rPr lang="en-US" alt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的浪潮</a:t>
            </a:r>
            <a:endPar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6" name="图片 25" descr="7f6a9645a1805edc3e80425adf396168"/>
          <p:cNvPicPr>
            <a:picLocks noChangeAspect="1"/>
          </p:cNvPicPr>
          <p:nvPr/>
        </p:nvPicPr>
        <p:blipFill>
          <a:blip r:embed="rId7"/>
          <a:stretch>
            <a:fillRect/>
          </a:stretch>
        </p:blipFill>
        <p:spPr>
          <a:xfrm>
            <a:off x="6472555" y="3439795"/>
            <a:ext cx="4318000" cy="2409190"/>
          </a:xfrm>
          <a:prstGeom prst="rect">
            <a:avLst/>
          </a:prstGeom>
        </p:spPr>
      </p:pic>
      <p:sp>
        <p:nvSpPr>
          <p:cNvPr id="27" name="文本框 26"/>
          <p:cNvSpPr txBox="1"/>
          <p:nvPr/>
        </p:nvSpPr>
        <p:spPr>
          <a:xfrm>
            <a:off x="6732270" y="2127885"/>
            <a:ext cx="1390015" cy="1235710"/>
          </a:xfrm>
          <a:prstGeom prst="rect">
            <a:avLst/>
          </a:prstGeom>
          <a:noFill/>
        </p:spPr>
        <p:txBody>
          <a:bodyPr wrap="square" rtlCol="0">
            <a:noAutofit/>
          </a:bodyPr>
          <a:p>
            <a:r>
              <a:rPr lang="zh-CN" altLang="en-US" sz="3600" b="1">
                <a:solidFill>
                  <a:schemeClr val="accent5"/>
                </a:solidFill>
                <a:latin typeface="微软雅黑" panose="020B0503020204020204" pitchFamily="34" charset="-122"/>
                <a:ea typeface="微软雅黑" panose="020B0503020204020204" pitchFamily="34" charset="-122"/>
              </a:rPr>
              <a:t>应用</a:t>
            </a:r>
            <a:endParaRPr lang="zh-CN" altLang="en-US" sz="3600" b="1">
              <a:solidFill>
                <a:schemeClr val="accent5"/>
              </a:solidFill>
              <a:latin typeface="微软雅黑" panose="020B0503020204020204" pitchFamily="34" charset="-122"/>
              <a:ea typeface="微软雅黑" panose="020B0503020204020204" pitchFamily="34" charset="-122"/>
            </a:endParaRPr>
          </a:p>
          <a:p>
            <a:r>
              <a:rPr lang="zh-CN" altLang="en-US" sz="3600" b="1">
                <a:solidFill>
                  <a:schemeClr val="accent5"/>
                </a:solidFill>
                <a:latin typeface="微软雅黑" panose="020B0503020204020204" pitchFamily="34" charset="-122"/>
                <a:ea typeface="微软雅黑" panose="020B0503020204020204" pitchFamily="34" charset="-122"/>
              </a:rPr>
              <a:t>安全</a:t>
            </a:r>
            <a:endParaRPr lang="zh-CN" altLang="en-US" sz="3600" b="1">
              <a:solidFill>
                <a:schemeClr val="accent5"/>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M_UNIT_PLACING_PICTURE_USER_VIEWPORT" val="{&quot;height&quot;:9698.711811023622,&quot;width&quot;:8665.025196850394}"/>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UNIT_VALUE" val="110*110"/>
  <p:tag name="KSO_WM_UNIT_HIGHLIGHT" val="0"/>
  <p:tag name="KSO_WM_UNIT_COMPATIBLE" val="0"/>
  <p:tag name="KSO_WM_UNIT_DIAGRAM_ISNUMVISUAL" val="0"/>
  <p:tag name="KSO_WM_UNIT_DIAGRAM_ISREFERUNIT" val="0"/>
  <p:tag name="KSO_WM_DIAGRAM_GROUP_CODE" val="q1-1"/>
  <p:tag name="KSO_WM_UNIT_TYPE" val="q_h_x"/>
  <p:tag name="KSO_WM_UNIT_INDEX" val="1_3_1"/>
  <p:tag name="KSO_WM_UNIT_ID" val="diagram20230138_2*q_h_x*1_3_1"/>
  <p:tag name="KSO_WM_TEMPLATE_CATEGORY" val="diagram"/>
  <p:tag name="KSO_WM_TEMPLATE_INDEX" val="20230138"/>
  <p:tag name="KSO_WM_UNIT_LAYERLEVEL" val="1_1_1"/>
  <p:tag name="KSO_WM_TAG_VERSION" val="1.0"/>
  <p:tag name="KSO_WM_BEAUTIFY_FLAG" val="#wm#"/>
</p:tagLst>
</file>

<file path=ppt/tags/tag101.xml><?xml version="1.0" encoding="utf-8"?>
<p:tagLst xmlns:p="http://schemas.openxmlformats.org/presentationml/2006/main">
  <p:tag name="KSO_WM_UNIT_VALUE" val="110*110"/>
  <p:tag name="KSO_WM_UNIT_HIGHLIGHT" val="0"/>
  <p:tag name="KSO_WM_UNIT_COMPATIBLE" val="0"/>
  <p:tag name="KSO_WM_UNIT_DIAGRAM_ISNUMVISUAL" val="0"/>
  <p:tag name="KSO_WM_UNIT_DIAGRAM_ISREFERUNIT" val="0"/>
  <p:tag name="KSO_WM_DIAGRAM_GROUP_CODE" val="q1-1"/>
  <p:tag name="KSO_WM_UNIT_TYPE" val="q_h_x"/>
  <p:tag name="KSO_WM_UNIT_INDEX" val="1_1_1"/>
  <p:tag name="KSO_WM_UNIT_ID" val="diagram20230138_2*q_h_x*1_1_1"/>
  <p:tag name="KSO_WM_TEMPLATE_CATEGORY" val="diagram"/>
  <p:tag name="KSO_WM_TEMPLATE_INDEX" val="20230138"/>
  <p:tag name="KSO_WM_UNIT_LAYERLEVEL" val="1_1_1"/>
  <p:tag name="KSO_WM_TAG_VERSION" val="1.0"/>
  <p:tag name="KSO_WM_BEAUTIFY_FLAG" val="#wm#"/>
</p:tagLst>
</file>

<file path=ppt/tags/tag102.xml><?xml version="1.0" encoding="utf-8"?>
<p:tagLst xmlns:p="http://schemas.openxmlformats.org/presentationml/2006/main">
  <p:tag name="KSO_WM_UNIT_VALUE" val="110*110"/>
  <p:tag name="KSO_WM_UNIT_HIGHLIGHT" val="0"/>
  <p:tag name="KSO_WM_UNIT_COMPATIBLE" val="0"/>
  <p:tag name="KSO_WM_UNIT_DIAGRAM_ISNUMVISUAL" val="0"/>
  <p:tag name="KSO_WM_UNIT_DIAGRAM_ISREFERUNIT" val="0"/>
  <p:tag name="KSO_WM_DIAGRAM_GROUP_CODE" val="q1-1"/>
  <p:tag name="KSO_WM_UNIT_TYPE" val="q_h_x"/>
  <p:tag name="KSO_WM_UNIT_INDEX" val="1_2_1"/>
  <p:tag name="KSO_WM_UNIT_ID" val="diagram20230138_2*q_h_x*1_2_1"/>
  <p:tag name="KSO_WM_TEMPLATE_CATEGORY" val="diagram"/>
  <p:tag name="KSO_WM_TEMPLATE_INDEX" val="20230138"/>
  <p:tag name="KSO_WM_UNIT_LAYERLEVEL" val="1_1_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5"/>
  <p:tag name="KSO_WM_UNIT_ID" val="diagram20230138_2*q_i*1_5"/>
  <p:tag name="KSO_WM_TEMPLATE_CATEGORY" val="diagram"/>
  <p:tag name="KSO_WM_TEMPLATE_INDEX" val="20230138"/>
  <p:tag name="KSO_WM_UNIT_LAYERLEVEL" val="1_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100_4*l_h_i*1_1_1"/>
  <p:tag name="KSO_WM_TEMPLATE_CATEGORY" val="diagram"/>
  <p:tag name="KSO_WM_TEMPLATE_INDEX" val="20228100"/>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100_4*l_h_i*1_1_2"/>
  <p:tag name="KSO_WM_TEMPLATE_CATEGORY" val="diagram"/>
  <p:tag name="KSO_WM_TEMPLATE_INDEX" val="20228100"/>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8100_4*l_h_i*1_1_3"/>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28100_4*l_h_i*1_1_4"/>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28100_4*l_h_i*1_1_5"/>
  <p:tag name="KSO_WM_TEMPLATE_CATEGORY" val="diagram"/>
  <p:tag name="KSO_WM_TEMPLATE_INDEX" val="20228100"/>
  <p:tag name="KSO_WM_UNIT_LAYERLEVEL" val="1_1_1"/>
  <p:tag name="KSO_WM_TAG_VERSION" val="1.0"/>
  <p:tag name="KSO_WM_BEAUTIFY_FLAG" val="#wm#"/>
</p:tagLst>
</file>

<file path=ppt/tags/tag109.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28100_4*l_h_x*1_1_1"/>
  <p:tag name="KSO_WM_TEMPLATE_CATEGORY" val="diagram"/>
  <p:tag name="KSO_WM_TEMPLATE_INDEX" val="20228100"/>
  <p:tag name="KSO_WM_UNIT_LAYERLEVEL" val="1_1_1"/>
  <p:tag name="KSO_WM_TAG_VERSION" val="1.0"/>
  <p:tag name="KSO_WM_BEAUTIFY_FLAG" val="#wm#"/>
  <p:tag name="KSO_WM_UNIT_SHADOW_SCHEMECOLOR_INDEX" val="5"/>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100_4*l_h_a*1_1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11.xml><?xml version="1.0" encoding="utf-8"?>
<p:tagLst xmlns:p="http://schemas.openxmlformats.org/presentationml/2006/main">
  <p:tag name="KSO_WM_UNIT_SUBTYPE" val="a"/>
  <p:tag name="KSO_WM_UNIT_PRESET_TEXT" val="单击此处输入你的正文，文字是您思想的提炼。"/>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100_4*l_h_f*1_1_1"/>
  <p:tag name="KSO_WM_TEMPLATE_CATEGORY" val="diagram"/>
  <p:tag name="KSO_WM_TEMPLATE_INDEX" val="20228100"/>
  <p:tag name="KSO_WM_UNIT_LAYERLEVEL" val="1_1_1"/>
  <p:tag name="KSO_WM_TAG_VERSION" val="1.0"/>
  <p:tag name="KSO_WM_BEAUTIFY_FLAG" val="#wm#"/>
  <p:tag name="KSO_WM_UNIT_TEXT_FILL_FORE_SCHEMECOLOR_INDEX" val="15"/>
  <p:tag name="KSO_WM_UNIT_TEXT_FILL_TYPE" val="1"/>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28100_4*l_h_i*1_1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100_4*l_h_i*1_2_1"/>
  <p:tag name="KSO_WM_TEMPLATE_CATEGORY" val="diagram"/>
  <p:tag name="KSO_WM_TEMPLATE_INDEX" val="20228100"/>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100_4*l_h_i*1_2_2"/>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8100_4*l_h_i*1_2_3"/>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28100_4*l_h_i*1_2_4"/>
  <p:tag name="KSO_WM_TEMPLATE_CATEGORY" val="diagram"/>
  <p:tag name="KSO_WM_TEMPLATE_INDEX" val="20228100"/>
  <p:tag name="KSO_WM_UNIT_LAYERLEVEL" val="1_1_1"/>
  <p:tag name="KSO_WM_TAG_VERSION" val="1.0"/>
  <p:tag name="KSO_WM_BEAUTIFY_FLAG" val="#wm#"/>
</p:tagLst>
</file>

<file path=ppt/tags/tag117.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28100_4*l_h_x*1_2_1"/>
  <p:tag name="KSO_WM_TEMPLATE_CATEGORY" val="diagram"/>
  <p:tag name="KSO_WM_TEMPLATE_INDEX" val="20228100"/>
  <p:tag name="KSO_WM_UNIT_LAYERLEVEL" val="1_1_1"/>
  <p:tag name="KSO_WM_TAG_VERSION" val="1.0"/>
  <p:tag name="KSO_WM_BEAUTIFY_FLAG" val="#wm#"/>
  <p:tag name="KSO_WM_UNIT_SHADOW_SCHEMECOLOR_INDEX" val="6"/>
</p:tagLst>
</file>

<file path=ppt/tags/tag118.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100_4*l_h_a*1_2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19.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100_4*l_h_f*1_2_1"/>
  <p:tag name="KSO_WM_TEMPLATE_CATEGORY" val="diagram"/>
  <p:tag name="KSO_WM_TEMPLATE_INDEX" val="20228100"/>
  <p:tag name="KSO_WM_UNIT_LAYERLEVEL" val="1_1_1"/>
  <p:tag name="KSO_WM_TAG_VERSION" val="1.0"/>
  <p:tag name="KSO_WM_BEAUTIFY_FLAG" val="#wm#"/>
  <p:tag name="KSO_WM_UNIT_TEXT_FILL_FORE_SCHEMECOLOR_INDEX" val="15"/>
  <p:tag name="KSO_WM_UNIT_TEXT_FILL_TYPE" val="1"/>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28100_4*l_h_i*1_2_5"/>
  <p:tag name="KSO_WM_TEMPLATE_CATEGORY" val="diagram"/>
  <p:tag name="KSO_WM_TEMPLATE_INDEX" val="20228100"/>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28100_4*l_h_i*1_2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100_4*l_h_i*1_3_1"/>
  <p:tag name="KSO_WM_TEMPLATE_CATEGORY" val="diagram"/>
  <p:tag name="KSO_WM_TEMPLATE_INDEX" val="20228100"/>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8100_4*l_h_i*1_3_2"/>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LINE_FORE_SCHEMECOLOR_INDEX" val="7"/>
  <p:tag name="KSO_WM_UNIT_LINE_FILL_TYPE" val="2"/>
  <p:tag name="KSO_WM_UNIT_TEXT_FILL_FORE_SCHEMECOLOR_INDEX" val="2"/>
  <p:tag name="KSO_WM_UNIT_TEXT_FILL_TYPE" val="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28100_4*l_h_i*1_3_3"/>
  <p:tag name="KSO_WM_TEMPLATE_CATEGORY" val="diagram"/>
  <p:tag name="KSO_WM_TEMPLATE_INDEX" val="20228100"/>
  <p:tag name="KSO_WM_UNIT_LAYERLEVEL" val="1_1_1"/>
  <p:tag name="KSO_WM_TAG_VERSION" val="1.0"/>
  <p:tag name="KSO_WM_BEAUTIFY_FLAG" val="#wm#"/>
</p:tagLst>
</file>

<file path=ppt/tags/tag125.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28100_4*l_h_x*1_3_1"/>
  <p:tag name="KSO_WM_TEMPLATE_CATEGORY" val="diagram"/>
  <p:tag name="KSO_WM_TEMPLATE_INDEX" val="20228100"/>
  <p:tag name="KSO_WM_UNIT_LAYERLEVEL" val="1_1_1"/>
  <p:tag name="KSO_WM_TAG_VERSION" val="1.0"/>
  <p:tag name="KSO_WM_BEAUTIFY_FLAG" val="#wm#"/>
  <p:tag name="KSO_WM_UNIT_SHADOW_SCHEMECOLOR_INDEX" val="7"/>
</p:tagLst>
</file>

<file path=ppt/tags/tag126.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100_4*l_h_f*1_3_1"/>
  <p:tag name="KSO_WM_TEMPLATE_CATEGORY" val="diagram"/>
  <p:tag name="KSO_WM_TEMPLATE_INDEX" val="20228100"/>
  <p:tag name="KSO_WM_UNIT_LAYERLEVEL" val="1_1_1"/>
  <p:tag name="KSO_WM_TAG_VERSION" val="1.0"/>
  <p:tag name="KSO_WM_BEAUTIFY_FLAG" val="#wm#"/>
  <p:tag name="KSO_WM_UNIT_TEXT_FILL_FORE_SCHEMECOLOR_INDEX" val="15"/>
  <p:tag name="KSO_WM_UNIT_TEXT_FILL_TYPE"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28100_4*l_h_i*1_3_4"/>
  <p:tag name="KSO_WM_TEMPLATE_CATEGORY" val="diagram"/>
  <p:tag name="KSO_WM_TEMPLATE_INDEX" val="20228100"/>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28100_4*l_h_i*1_3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29.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100_4*l_h_a*1_3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100_4*l_h_i*1_4_1"/>
  <p:tag name="KSO_WM_TEMPLATE_CATEGORY" val="diagram"/>
  <p:tag name="KSO_WM_TEMPLATE_INDEX" val="20228100"/>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28100_4*l_h_i*1_4_2"/>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LINE_FORE_SCHEMECOLOR_INDEX" val="8"/>
  <p:tag name="KSO_WM_UNIT_LINE_FILL_TYPE" val="2"/>
  <p:tag name="KSO_WM_UNIT_TEXT_FILL_FORE_SCHEMECOLOR_INDEX" val="2"/>
  <p:tag name="KSO_WM_UNIT_TEXT_FILL_TYPE"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28100_4*l_h_i*1_4_3"/>
  <p:tag name="KSO_WM_TEMPLATE_CATEGORY" val="diagram"/>
  <p:tag name="KSO_WM_TEMPLATE_INDEX" val="20228100"/>
  <p:tag name="KSO_WM_UNIT_LAYERLEVEL" val="1_1_1"/>
  <p:tag name="KSO_WM_TAG_VERSION" val="1.0"/>
  <p:tag name="KSO_WM_BEAUTIFY_FLAG" val="#wm#"/>
</p:tagLst>
</file>

<file path=ppt/tags/tag133.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228100_4*l_h_x*1_4_1"/>
  <p:tag name="KSO_WM_TEMPLATE_CATEGORY" val="diagram"/>
  <p:tag name="KSO_WM_TEMPLATE_INDEX" val="20228100"/>
  <p:tag name="KSO_WM_UNIT_LAYERLEVEL" val="1_1_1"/>
  <p:tag name="KSO_WM_TAG_VERSION" val="1.0"/>
  <p:tag name="KSO_WM_BEAUTIFY_FLAG" val="#wm#"/>
  <p:tag name="KSO_WM_UNIT_SHADOW_SCHEMECOLOR_INDEX" val="8"/>
</p:tagLst>
</file>

<file path=ppt/tags/tag134.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8100_4*l_h_f*1_4_1"/>
  <p:tag name="KSO_WM_TEMPLATE_CATEGORY" val="diagram"/>
  <p:tag name="KSO_WM_TEMPLATE_INDEX" val="20228100"/>
  <p:tag name="KSO_WM_UNIT_LAYERLEVEL" val="1_1_1"/>
  <p:tag name="KSO_WM_TAG_VERSION" val="1.0"/>
  <p:tag name="KSO_WM_BEAUTIFY_FLAG" val="#wm#"/>
  <p:tag name="KSO_WM_UNIT_TEXT_FILL_FORE_SCHEMECOLOR_INDEX" val="15"/>
  <p:tag name="KSO_WM_UNIT_TEXT_FILL_TYPE"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28100_4*l_h_i*1_4_4"/>
  <p:tag name="KSO_WM_TEMPLATE_CATEGORY" val="diagram"/>
  <p:tag name="KSO_WM_TEMPLATE_INDEX" val="20228100"/>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28100_4*l_h_i*1_4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37.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28100_4*l_h_a*1_4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27927_4*m_h_i*1_1_1"/>
  <p:tag name="KSO_WM_TEMPLATE_CATEGORY" val="diagram"/>
  <p:tag name="KSO_WM_TEMPLATE_INDEX" val="20227927"/>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27927_4*m_h_i*1_1_2"/>
  <p:tag name="KSO_WM_TEMPLATE_CATEGORY" val="diagram"/>
  <p:tag name="KSO_WM_TEMPLATE_INDEX" val="2022792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1"/>
  <p:tag name="KSO_WM_UNIT_ID" val="diagram20227927_4*m_h_z*1_2_1"/>
  <p:tag name="KSO_WM_TEMPLATE_CATEGORY" val="diagram"/>
  <p:tag name="KSO_WM_TEMPLATE_INDEX" val="20227927"/>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27927_4*m_h_i*1_1_3"/>
  <p:tag name="KSO_WM_TEMPLATE_CATEGORY" val="diagram"/>
  <p:tag name="KSO_WM_TEMPLATE_INDEX" val="20227927"/>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4_1"/>
  <p:tag name="KSO_WM_UNIT_ID" val="diagram20181263_3*l_h_i*1_4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214.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1_1"/>
  <p:tag name="KSO_WM_UNIT_ID" val="diagram20181263_3*l_h_i*1_1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215.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2_1"/>
  <p:tag name="KSO_WM_UNIT_ID" val="diagram20181263_3*l_h_i*1_2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216.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3_1"/>
  <p:tag name="KSO_WM_UNIT_ID" val="diagram20181263_3*l_h_i*1_3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217.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1_2"/>
  <p:tag name="KSO_WM_UNIT_ID" val="diagram20181263_3*l_h_i*1_1_2"/>
  <p:tag name="KSO_WM_UNIT_LAYERLEVEL" val="1_1_1"/>
  <p:tag name="KSO_WM_DIAGRAM_GROUP_CODE" val="l1-1"/>
  <p:tag name="KSO_WM_UNIT_FILL_FORE_SCHEMECOLOR_INDEX" val="14"/>
  <p:tag name="KSO_WM_UNIT_FILL_TYPE" val="1"/>
  <p:tag name="KSO_WM_UNIT_TEXT_FILL_FORE_SCHEMECOLOR_INDEX" val="2"/>
  <p:tag name="KSO_WM_UNIT_TEXT_FILL_TYPE" val="1"/>
</p:tagLst>
</file>

<file path=ppt/tags/tag218.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2_2"/>
  <p:tag name="KSO_WM_UNIT_ID" val="diagram20181263_3*l_h_i*1_2_2"/>
  <p:tag name="KSO_WM_UNIT_LAYERLEVEL" val="1_1_1"/>
  <p:tag name="KSO_WM_DIAGRAM_GROUP_CODE" val="l1-1"/>
  <p:tag name="KSO_WM_UNIT_FILL_FORE_SCHEMECOLOR_INDEX" val="14"/>
  <p:tag name="KSO_WM_UNIT_FILL_TYPE" val="1"/>
  <p:tag name="KSO_WM_UNIT_TEXT_FILL_FORE_SCHEMECOLOR_INDEX" val="2"/>
  <p:tag name="KSO_WM_UNIT_TEXT_FILL_TYPE" val="1"/>
</p:tagLst>
</file>

<file path=ppt/tags/tag219.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3_2"/>
  <p:tag name="KSO_WM_UNIT_ID" val="diagram20181263_3*l_h_i*1_3_2"/>
  <p:tag name="KSO_WM_UNIT_LAYERLEVEL" val="1_1_1"/>
  <p:tag name="KSO_WM_DIAGRAM_GROUP_CODE" val="l1-1"/>
  <p:tag name="KSO_WM_UNIT_FILL_FORE_SCHEMECOLOR_INDEX" val="14"/>
  <p:tag name="KSO_WM_UNIT_FILL_TYPE" val="1"/>
  <p:tag name="KSO_WM_UNIT_TEXT_FILL_FORE_SCHEMECOLOR_INDEX" val="2"/>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27927_4*m_h_i*1_1_4"/>
  <p:tag name="KSO_WM_TEMPLATE_CATEGORY" val="diagram"/>
  <p:tag name="KSO_WM_TEMPLATE_INDEX" val="2022792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20.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f"/>
  <p:tag name="KSO_WM_UNIT_INDEX" val="1_1_1"/>
  <p:tag name="KSO_WM_UNIT_ID" val="diagram20181263_3*l_h_f*1_1_1"/>
  <p:tag name="KSO_WM_UNIT_LAYERLEVEL" val="1_1_1"/>
  <p:tag name="KSO_WM_UNIT_VALUE" val="0"/>
  <p:tag name="KSO_WM_UNIT_HIGHLIGHT" val="0"/>
  <p:tag name="KSO_WM_UNIT_COMPATIBLE" val="0"/>
  <p:tag name="KSO_WM_UNIT_CLEAR" val="0"/>
  <p:tag name="KSO_WM_DIAGRAM_GROUP_CODE" val="l1-1"/>
  <p:tag name="KSO_WM_UNIT_PRESET_TEXT" val="A"/>
  <p:tag name="KSO_WM_UNIT_TEXT_FILL_FORE_SCHEMECOLOR_INDEX" val="15"/>
  <p:tag name="KSO_WM_UNIT_TEXT_FILL_TYPE" val="1"/>
</p:tagLst>
</file>

<file path=ppt/tags/tag221.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f"/>
  <p:tag name="KSO_WM_UNIT_INDEX" val="1_2_1"/>
  <p:tag name="KSO_WM_UNIT_ID" val="diagram20181263_3*l_h_f*1_2_1"/>
  <p:tag name="KSO_WM_UNIT_LAYERLEVEL" val="1_1_1"/>
  <p:tag name="KSO_WM_UNIT_VALUE" val="0"/>
  <p:tag name="KSO_WM_UNIT_HIGHLIGHT" val="0"/>
  <p:tag name="KSO_WM_UNIT_COMPATIBLE" val="0"/>
  <p:tag name="KSO_WM_UNIT_CLEAR" val="0"/>
  <p:tag name="KSO_WM_DIAGRAM_GROUP_CODE" val="l1-1"/>
  <p:tag name="KSO_WM_UNIT_PRESET_TEXT" val="B"/>
  <p:tag name="KSO_WM_UNIT_TEXT_FILL_FORE_SCHEMECOLOR_INDEX" val="15"/>
  <p:tag name="KSO_WM_UNIT_TEXT_FILL_TYPE" val="1"/>
</p:tagLst>
</file>

<file path=ppt/tags/tag222.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f"/>
  <p:tag name="KSO_WM_UNIT_INDEX" val="1_3_1"/>
  <p:tag name="KSO_WM_UNIT_ID" val="diagram20181263_3*l_h_f*1_3_1"/>
  <p:tag name="KSO_WM_UNIT_LAYERLEVEL" val="1_1_1"/>
  <p:tag name="KSO_WM_UNIT_VALUE" val="0"/>
  <p:tag name="KSO_WM_UNIT_HIGHLIGHT" val="0"/>
  <p:tag name="KSO_WM_UNIT_COMPATIBLE" val="0"/>
  <p:tag name="KSO_WM_UNIT_CLEAR" val="0"/>
  <p:tag name="KSO_WM_DIAGRAM_GROUP_CODE" val="l1-1"/>
  <p:tag name="KSO_WM_UNIT_PRESET_TEXT" val="C"/>
  <p:tag name="KSO_WM_UNIT_TEXT_FILL_FORE_SCHEMECOLOR_INDEX" val="15"/>
  <p:tag name="KSO_WM_UNIT_TEXT_FILL_TYPE" val="1"/>
</p:tagLst>
</file>

<file path=ppt/tags/tag223.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4_2"/>
  <p:tag name="KSO_WM_UNIT_ID" val="diagram20181263_3*l_h_i*1_4_2"/>
  <p:tag name="KSO_WM_UNIT_LAYERLEVEL" val="1_1_1"/>
  <p:tag name="KSO_WM_DIAGRAM_GROUP_CODE" val="l1-1"/>
  <p:tag name="KSO_WM_UNIT_FILL_FORE_SCHEMECOLOR_INDEX" val="14"/>
  <p:tag name="KSO_WM_UNIT_FILL_TYPE" val="1"/>
  <p:tag name="KSO_WM_UNIT_TEXT_FILL_FORE_SCHEMECOLOR_INDEX" val="2"/>
  <p:tag name="KSO_WM_UNIT_TEXT_FILL_TYPE" val="1"/>
</p:tagLst>
</file>

<file path=ppt/tags/tag224.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f"/>
  <p:tag name="KSO_WM_UNIT_INDEX" val="1_4_1"/>
  <p:tag name="KSO_WM_UNIT_ID" val="diagram20181263_3*l_h_f*1_4_1"/>
  <p:tag name="KSO_WM_UNIT_LAYERLEVEL" val="1_1_1"/>
  <p:tag name="KSO_WM_UNIT_VALUE" val="0"/>
  <p:tag name="KSO_WM_UNIT_HIGHLIGHT" val="0"/>
  <p:tag name="KSO_WM_UNIT_COMPATIBLE" val="0"/>
  <p:tag name="KSO_WM_UNIT_CLEAR" val="0"/>
  <p:tag name="KSO_WM_DIAGRAM_GROUP_CODE" val="l1-1"/>
  <p:tag name="KSO_WM_UNIT_PRESET_TEXT" val="D"/>
  <p:tag name="KSO_WM_UNIT_TEXT_FILL_FORE_SCHEMECOLOR_INDEX" val="15"/>
  <p:tag name="KSO_WM_UNIT_TEXT_FILL_TYPE" val="1"/>
</p:tagLst>
</file>

<file path=ppt/tags/tag225.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a"/>
  <p:tag name="KSO_WM_UNIT_INDEX" val="1_1_1"/>
  <p:tag name="KSO_WM_UNIT_ID" val="diagram20181263_3*l_h_a*1_1_1"/>
  <p:tag name="KSO_WM_UNIT_LAYERLEVEL" val="1_1_1"/>
  <p:tag name="KSO_WM_UNIT_VALUE" val="6"/>
  <p:tag name="KSO_WM_UNIT_HIGHLIGHT" val="0"/>
  <p:tag name="KSO_WM_UNIT_COMPATIBLE" val="0"/>
  <p:tag name="KSO_WM_UNIT_CLEAR" val="0"/>
  <p:tag name="KSO_WM_DIAGRAM_GROUP_CODE" val="l1-1"/>
  <p:tag name="KSO_WM_UNIT_PRESET_TEXT" val="输入标题内容"/>
  <p:tag name="KSO_WM_UNIT_TEXT_FILL_FORE_SCHEMECOLOR_INDEX" val="16"/>
  <p:tag name="KSO_WM_UNIT_TEXT_FILL_TYPE" val="1"/>
</p:tagLst>
</file>

<file path=ppt/tags/tag226.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a"/>
  <p:tag name="KSO_WM_UNIT_INDEX" val="1_2_1"/>
  <p:tag name="KSO_WM_UNIT_ID" val="diagram20181263_3*l_h_a*1_2_1"/>
  <p:tag name="KSO_WM_UNIT_LAYERLEVEL" val="1_1_1"/>
  <p:tag name="KSO_WM_UNIT_VALUE" val="6"/>
  <p:tag name="KSO_WM_UNIT_HIGHLIGHT" val="0"/>
  <p:tag name="KSO_WM_UNIT_COMPATIBLE" val="0"/>
  <p:tag name="KSO_WM_UNIT_CLEAR" val="0"/>
  <p:tag name="KSO_WM_DIAGRAM_GROUP_CODE" val="l1-1"/>
  <p:tag name="KSO_WM_UNIT_PRESET_TEXT" val="输入标题内容"/>
  <p:tag name="KSO_WM_UNIT_TEXT_FILL_FORE_SCHEMECOLOR_INDEX" val="16"/>
  <p:tag name="KSO_WM_UNIT_TEXT_FILL_TYPE" val="1"/>
</p:tagLst>
</file>

<file path=ppt/tags/tag227.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a"/>
  <p:tag name="KSO_WM_UNIT_INDEX" val="1_3_1"/>
  <p:tag name="KSO_WM_UNIT_ID" val="diagram20181263_3*l_h_a*1_3_1"/>
  <p:tag name="KSO_WM_UNIT_LAYERLEVEL" val="1_1_1"/>
  <p:tag name="KSO_WM_UNIT_VALUE" val="6"/>
  <p:tag name="KSO_WM_UNIT_HIGHLIGHT" val="0"/>
  <p:tag name="KSO_WM_UNIT_COMPATIBLE" val="0"/>
  <p:tag name="KSO_WM_UNIT_CLEAR" val="0"/>
  <p:tag name="KSO_WM_DIAGRAM_GROUP_CODE" val="l1-1"/>
  <p:tag name="KSO_WM_UNIT_PRESET_TEXT" val="输入标题内容"/>
  <p:tag name="KSO_WM_UNIT_TEXT_FILL_FORE_SCHEMECOLOR_INDEX" val="16"/>
  <p:tag name="KSO_WM_UNIT_TEXT_FILL_TYPE" val="1"/>
</p:tagLst>
</file>

<file path=ppt/tags/tag228.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a"/>
  <p:tag name="KSO_WM_UNIT_INDEX" val="1_4_1"/>
  <p:tag name="KSO_WM_UNIT_ID" val="diagram20181263_3*l_h_a*1_4_1"/>
  <p:tag name="KSO_WM_UNIT_LAYERLEVEL" val="1_1_1"/>
  <p:tag name="KSO_WM_UNIT_VALUE" val="6"/>
  <p:tag name="KSO_WM_UNIT_HIGHLIGHT" val="0"/>
  <p:tag name="KSO_WM_UNIT_COMPATIBLE" val="0"/>
  <p:tag name="KSO_WM_UNIT_CLEAR" val="0"/>
  <p:tag name="KSO_WM_DIAGRAM_GROUP_CODE" val="l1-1"/>
  <p:tag name="KSO_WM_UNIT_PRESET_TEXT" val="输入标题内容"/>
  <p:tag name="KSO_WM_UNIT_TEXT_FILL_FORE_SCHEMECOLOR_INDEX" val="16"/>
  <p:tag name="KSO_WM_UNIT_TEXT_FILL_TYPE" val="1"/>
</p:tagLst>
</file>

<file path=ppt/tags/tag229.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f"/>
  <p:tag name="KSO_WM_UNIT_INDEX" val="1"/>
  <p:tag name="KSO_WM_UNIT_ID" val="diagram20181263_3*f*1"/>
  <p:tag name="KSO_WM_UNIT_LAYERLEVEL" val="1"/>
  <p:tag name="KSO_WM_UNIT_VALUE" val="111"/>
  <p:tag name="KSO_WM_UNIT_HIGHLIGHT" val="0"/>
  <p:tag name="KSO_WM_UNIT_COMPATIBLE" val="0"/>
  <p:tag name="KSO_WM_UNIT_CLEAR" val="0"/>
  <p:tag name="KSO_WM_UNIT_PRESET_TEXT" val="点击输入本栏的具体文字，简明扼要地说明分项内容。作为概念的解说，请根据您的具体内容酌情进行修改，以便于让阅读者更容易理解您所提及的信息内容和更好地展示您的观点。"/>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27927_4*m_h_i*1_1_5"/>
  <p:tag name="KSO_WM_TEMPLATE_CATEGORY" val="diagram"/>
  <p:tag name="KSO_WM_TEMPLATE_INDEX" val="20227927"/>
  <p:tag name="KSO_WM_UNIT_LAYERLEVEL" val="1_1_1"/>
  <p:tag name="KSO_WM_TAG_VERSION" val="1.0"/>
  <p:tag name="KSO_WM_BEAUTIFY_FLAG" val="#wm#"/>
  <p:tag name="KSO_WM_UNIT_FILL_FORE_SCHEMECOLOR_INDEX" val="16"/>
  <p:tag name="KSO_WM_UNIT_FILL_TYPE" val="1"/>
  <p:tag name="KSO_WM_UNIT_TEXT_FILL_FORE_SCHEMECOLOR_INDEX" val="2"/>
  <p:tag name="KSO_WM_UNIT_TEXT_FILL_TYPE" val="1"/>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PP_MARK_KEY" val="3923a44c-ba4f-4c9c-9c05-d0fb53d639b6"/>
  <p:tag name="COMMONDATA" val="eyJoZGlkIjoiOWQyMTg3NDQwOTBmOGE0YTA4OTFiOWJjZTE0MzVmYWMifQ=="/>
</p:tagLst>
</file>

<file path=ppt/tags/tag24.xml><?xml version="1.0" encoding="utf-8"?>
<p:tagLst xmlns:p="http://schemas.openxmlformats.org/presentationml/2006/main">
  <p:tag name="KSO_WM_UNIT_VALUE" val="135*135"/>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227927_4*m_h_x*1_1_1"/>
  <p:tag name="KSO_WM_TEMPLATE_CATEGORY" val="diagram"/>
  <p:tag name="KSO_WM_TEMPLATE_INDEX" val="20227927"/>
  <p:tag name="KSO_WM_UNIT_LAYERLEVEL" val="1_1_1"/>
  <p:tag name="KSO_WM_TAG_VERSION" val="1.0"/>
  <p:tag name="KSO_WM_BEAUTIFY_FLAG" val="#wm#"/>
</p:tagLst>
</file>

<file path=ppt/tags/tag25.xml><?xml version="1.0" encoding="utf-8"?>
<p:tagLst xmlns:p="http://schemas.openxmlformats.org/presentationml/2006/main">
  <p:tag name="KSO_WM_UNIT_SUBTYPE" val="a"/>
  <p:tag name="KSO_WM_UNIT_PRESET_TEXT" val="单击此处输入正文请尽量言简意赅"/>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27927_4*m_h_f*1_1_1"/>
  <p:tag name="KSO_WM_TEMPLATE_CATEGORY" val="diagram"/>
  <p:tag name="KSO_WM_TEMPLATE_INDEX" val="20227927"/>
  <p:tag name="KSO_WM_UNIT_LAYERLEVEL" val="1_1_1"/>
  <p:tag name="KSO_WM_TAG_VERSION" val="1.0"/>
  <p:tag name="KSO_WM_BEAUTIFY_FLAG" val="#wm#"/>
  <p:tag name="KSO_WM_UNIT_TEXT_FILL_FORE_SCHEMECOLOR_INDEX" val="13"/>
  <p:tag name="KSO_WM_UNIT_TEXT_FILL_TYPE" val="1"/>
</p:tagLst>
</file>

<file path=ppt/tags/tag26.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27927_4*m_h_a*1_1_1"/>
  <p:tag name="KSO_WM_TEMPLATE_CATEGORY" val="diagram"/>
  <p:tag name="KSO_WM_TEMPLATE_INDEX" val="20227927"/>
  <p:tag name="KSO_WM_UNIT_LAYERLEVEL" val="1_1_1"/>
  <p:tag name="KSO_WM_TAG_VERSION" val="1.0"/>
  <p:tag name="KSO_WM_BEAUTIFY_FLAG" val="#wm#"/>
  <p:tag name="KSO_WM_UNIT_TEXT_FILL_FORE_SCHEMECOLOR_INDEX" val="5"/>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27927_4*m_h_i*1_2_2"/>
  <p:tag name="KSO_WM_TEMPLATE_CATEGORY" val="diagram"/>
  <p:tag name="KSO_WM_TEMPLATE_INDEX" val="20227927"/>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27927_4*m_h_i*1_2_3"/>
  <p:tag name="KSO_WM_TEMPLATE_CATEGORY" val="diagram"/>
  <p:tag name="KSO_WM_TEMPLATE_INDEX" val="20227927"/>
  <p:tag name="KSO_WM_UNIT_LAYERLEVEL" val="1_1_1"/>
  <p:tag name="KSO_WM_TAG_VERSION" val="1.0"/>
  <p:tag name="KSO_WM_BEAUTIFY_FLAG" val="#wm#"/>
  <p:tag name="KSO_WM_UNIT_LINE_FORE_SCHEMECOLOR_INDEX" val="6"/>
  <p:tag name="KSO_WM_UNIT_LINE_FILL_TYPE" val="2"/>
  <p:tag name="KSO_WM_UNIT_TEXT_FILL_FORE_SCHEMECOLOR_INDEX" val="2"/>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27927_4*m_h_i*1_2_4"/>
  <p:tag name="KSO_WM_TEMPLATE_CATEGORY" val="diagram"/>
  <p:tag name="KSO_WM_TEMPLATE_INDEX" val="20227927"/>
  <p:tag name="KSO_WM_UNIT_LAYERLEVEL" val="1_1_1"/>
  <p:tag name="KSO_WM_TAG_VERSION" val="1.0"/>
  <p:tag name="KSO_WM_BEAUTIFY_FLAG" val="#wm#"/>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1"/>
  <p:tag name="KSO_WM_UNIT_ID" val="diagram20227927_4*m_h_z*1_3_1"/>
  <p:tag name="KSO_WM_TEMPLATE_CATEGORY" val="diagram"/>
  <p:tag name="KSO_WM_TEMPLATE_INDEX" val="20227927"/>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27927_4*m_h_i*1_2_5"/>
  <p:tag name="KSO_WM_TEMPLATE_CATEGORY" val="diagram"/>
  <p:tag name="KSO_WM_TEMPLATE_INDEX" val="20227927"/>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27927_4*m_h_i*1_2_1"/>
  <p:tag name="KSO_WM_TEMPLATE_CATEGORY" val="diagram"/>
  <p:tag name="KSO_WM_TEMPLATE_INDEX" val="20227927"/>
  <p:tag name="KSO_WM_UNIT_LAYERLEVEL" val="1_1_1"/>
  <p:tag name="KSO_WM_TAG_VERSION" val="1.0"/>
  <p:tag name="KSO_WM_BEAUTIFY_FLAG" val="#wm#"/>
  <p:tag name="KSO_WM_UNIT_FILL_FORE_SCHEMECOLOR_INDEX" val="16"/>
  <p:tag name="KSO_WM_UNIT_FILL_TYPE" val="1"/>
  <p:tag name="KSO_WM_UNIT_TEXT_FILL_FORE_SCHEMECOLOR_INDEX" val="2"/>
  <p:tag name="KSO_WM_UNIT_TEXT_FILL_TYPE" val="1"/>
</p:tagLst>
</file>

<file path=ppt/tags/tag33.xml><?xml version="1.0" encoding="utf-8"?>
<p:tagLst xmlns:p="http://schemas.openxmlformats.org/presentationml/2006/main">
  <p:tag name="KSO_WM_UNIT_VALUE" val="135*135"/>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227927_4*m_h_x*1_2_1"/>
  <p:tag name="KSO_WM_TEMPLATE_CATEGORY" val="diagram"/>
  <p:tag name="KSO_WM_TEMPLATE_INDEX" val="20227927"/>
  <p:tag name="KSO_WM_UNIT_LAYERLEVEL" val="1_1_1"/>
  <p:tag name="KSO_WM_TAG_VERSION" val="1.0"/>
  <p:tag name="KSO_WM_BEAUTIFY_FLAG" val="#wm#"/>
</p:tagLst>
</file>

<file path=ppt/tags/tag34.xml><?xml version="1.0" encoding="utf-8"?>
<p:tagLst xmlns:p="http://schemas.openxmlformats.org/presentationml/2006/main">
  <p:tag name="KSO_WM_UNIT_SUBTYPE" val="a"/>
  <p:tag name="KSO_WM_UNIT_PRESET_TEXT" val="单击此处输入正文请尽量言简意赅"/>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27927_4*m_h_f*1_2_1"/>
  <p:tag name="KSO_WM_TEMPLATE_CATEGORY" val="diagram"/>
  <p:tag name="KSO_WM_TEMPLATE_INDEX" val="20227927"/>
  <p:tag name="KSO_WM_UNIT_LAYERLEVEL" val="1_1_1"/>
  <p:tag name="KSO_WM_TAG_VERSION" val="1.0"/>
  <p:tag name="KSO_WM_BEAUTIFY_FLAG" val="#wm#"/>
  <p:tag name="KSO_WM_UNIT_TEXT_FILL_FORE_SCHEMECOLOR_INDEX" val="13"/>
  <p:tag name="KSO_WM_UNIT_TEXT_FILL_TYPE" val="1"/>
</p:tagLst>
</file>

<file path=ppt/tags/tag35.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27927_4*m_h_a*1_2_1"/>
  <p:tag name="KSO_WM_TEMPLATE_CATEGORY" val="diagram"/>
  <p:tag name="KSO_WM_TEMPLATE_INDEX" val="20227927"/>
  <p:tag name="KSO_WM_UNIT_LAYERLEVEL" val="1_1_1"/>
  <p:tag name="KSO_WM_TAG_VERSION" val="1.0"/>
  <p:tag name="KSO_WM_BEAUTIFY_FLAG" val="#wm#"/>
  <p:tag name="KSO_WM_UNIT_TEXT_FILL_FORE_SCHEMECOLOR_INDEX" val="6"/>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27927_4*m_h_i*1_4_1"/>
  <p:tag name="KSO_WM_TEMPLATE_CATEGORY" val="diagram"/>
  <p:tag name="KSO_WM_TEMPLATE_INDEX" val="20227927"/>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27927_4*m_h_i*1_4_2"/>
  <p:tag name="KSO_WM_TEMPLATE_CATEGORY" val="diagram"/>
  <p:tag name="KSO_WM_TEMPLATE_INDEX" val="20227927"/>
  <p:tag name="KSO_WM_UNIT_LAYERLEVEL" val="1_1_1"/>
  <p:tag name="KSO_WM_TAG_VERSION" val="1.0"/>
  <p:tag name="KSO_WM_BEAUTIFY_FLAG" val="#wm#"/>
  <p:tag name="KSO_WM_UNIT_LINE_FORE_SCHEMECOLOR_INDEX" val="8"/>
  <p:tag name="KSO_WM_UNIT_LINE_FILL_TYPE" val="2"/>
  <p:tag name="KSO_WM_UNIT_TEXT_FILL_FORE_SCHEMECOLOR_INDEX" val="2"/>
  <p:tag name="KSO_WM_UNIT_TEXT_FILL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27927_4*m_h_i*1_4_3"/>
  <p:tag name="KSO_WM_TEMPLATE_CATEGORY" val="diagram"/>
  <p:tag name="KSO_WM_TEMPLATE_INDEX" val="20227927"/>
  <p:tag name="KSO_WM_UNIT_LAYERLEVEL" val="1_1_1"/>
  <p:tag name="KSO_WM_TAG_VERSION" val="1.0"/>
  <p:tag name="KSO_WM_BEAUTIFY_FLAG" val="#wm#"/>
  <p:tag name="KSO_WM_UNIT_FILL_FORE_SCHEMECOLOR_INDEX" val="8"/>
  <p:tag name="KSO_WM_UNIT_FILL_TYPE" val="1"/>
  <p:tag name="KSO_WM_UNIT_LINE_FORE_SCHEMECOLOR_INDEX" val="14"/>
  <p:tag name="KSO_WM_UNIT_LINE_FILL_TYPE" val="2"/>
  <p:tag name="KSO_WM_UNIT_TEXT_FILL_FORE_SCHEMECOLOR_INDEX" val="2"/>
  <p:tag name="KSO_WM_UNIT_TEXT_FILL_TYPE"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227927_4*m_h_i*1_4_4"/>
  <p:tag name="KSO_WM_TEMPLATE_CATEGORY" val="diagram"/>
  <p:tag name="KSO_WM_TEMPLATE_INDEX" val="20227927"/>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227927_4*m_h_i*1_4_5"/>
  <p:tag name="KSO_WM_TEMPLATE_CATEGORY" val="diagram"/>
  <p:tag name="KSO_WM_TEMPLATE_INDEX" val="20227927"/>
  <p:tag name="KSO_WM_UNIT_LAYERLEVEL" val="1_1_1"/>
  <p:tag name="KSO_WM_TAG_VERSION" val="1.0"/>
  <p:tag name="KSO_WM_BEAUTIFY_FLAG" val="#wm#"/>
  <p:tag name="KSO_WM_UNIT_FILL_FORE_SCHEMECOLOR_INDEX" val="16"/>
  <p:tag name="KSO_WM_UNIT_FILL_TYPE" val="1"/>
  <p:tag name="KSO_WM_UNIT_TEXT_FILL_FORE_SCHEMECOLOR_INDEX" val="2"/>
  <p:tag name="KSO_WM_UNIT_TEXT_FILL_TYPE" val="1"/>
</p:tagLst>
</file>

<file path=ppt/tags/tag41.xml><?xml version="1.0" encoding="utf-8"?>
<p:tagLst xmlns:p="http://schemas.openxmlformats.org/presentationml/2006/main">
  <p:tag name="KSO_WM_UNIT_VALUE" val="135*135"/>
  <p:tag name="KSO_WM_UNIT_HIGHLIGHT" val="0"/>
  <p:tag name="KSO_WM_UNIT_COMPATIBLE" val="0"/>
  <p:tag name="KSO_WM_UNIT_DIAGRAM_ISNUMVISUAL" val="0"/>
  <p:tag name="KSO_WM_UNIT_DIAGRAM_ISREFERUNIT" val="0"/>
  <p:tag name="KSO_WM_DIAGRAM_GROUP_CODE" val="m1-1"/>
  <p:tag name="KSO_WM_UNIT_TYPE" val="m_h_x"/>
  <p:tag name="KSO_WM_UNIT_INDEX" val="1_4_1"/>
  <p:tag name="KSO_WM_UNIT_ID" val="diagram20227927_4*m_h_x*1_4_1"/>
  <p:tag name="KSO_WM_TEMPLATE_CATEGORY" val="diagram"/>
  <p:tag name="KSO_WM_TEMPLATE_INDEX" val="20227927"/>
  <p:tag name="KSO_WM_UNIT_LAYERLEVEL" val="1_1_1"/>
  <p:tag name="KSO_WM_TAG_VERSION" val="1.0"/>
  <p:tag name="KSO_WM_BEAUTIFY_FLAG" val="#wm#"/>
</p:tagLst>
</file>

<file path=ppt/tags/tag42.xml><?xml version="1.0" encoding="utf-8"?>
<p:tagLst xmlns:p="http://schemas.openxmlformats.org/presentationml/2006/main">
  <p:tag name="KSO_WM_UNIT_SUBTYPE" val="a"/>
  <p:tag name="KSO_WM_UNIT_PRESET_TEXT" val="单击此处输入正文请尽量言简意赅"/>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27927_4*m_h_f*1_4_1"/>
  <p:tag name="KSO_WM_TEMPLATE_CATEGORY" val="diagram"/>
  <p:tag name="KSO_WM_TEMPLATE_INDEX" val="20227927"/>
  <p:tag name="KSO_WM_UNIT_LAYERLEVEL" val="1_1_1"/>
  <p:tag name="KSO_WM_TAG_VERSION" val="1.0"/>
  <p:tag name="KSO_WM_BEAUTIFY_FLAG" val="#wm#"/>
  <p:tag name="KSO_WM_UNIT_TEXT_FILL_FORE_SCHEMECOLOR_INDEX" val="13"/>
  <p:tag name="KSO_WM_UNIT_TEXT_FILL_TYPE" val="1"/>
</p:tagLst>
</file>

<file path=ppt/tags/tag43.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27927_4*m_h_a*1_4_1"/>
  <p:tag name="KSO_WM_TEMPLATE_CATEGORY" val="diagram"/>
  <p:tag name="KSO_WM_TEMPLATE_INDEX" val="20227927"/>
  <p:tag name="KSO_WM_UNIT_LAYERLEVEL" val="1_1_1"/>
  <p:tag name="KSO_WM_TAG_VERSION" val="1.0"/>
  <p:tag name="KSO_WM_BEAUTIFY_FLAG" val="#wm#"/>
  <p:tag name="KSO_WM_UNIT_TEXT_FILL_FORE_SCHEMECOLOR_INDEX" val="8"/>
  <p:tag name="KSO_WM_UNIT_TEXT_FILL_TYPE" val="1"/>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UNIT_PLACING_PICTURE_USER_VIEWPORT" val="{&quot;height&quot;:7571,&quot;width&quot;:10318}"/>
</p:tagLst>
</file>

<file path=ppt/tags/tag54.xml><?xml version="1.0" encoding="utf-8"?>
<p:tagLst xmlns:p="http://schemas.openxmlformats.org/presentationml/2006/main">
  <p:tag name="KSO_WM_UNIT_PLACING_PICTURE_USER_VIEWPORT" val="{&quot;height&quot;:9320,&quot;width&quot;:15780}"/>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073_6*l_h_i*1_4_1"/>
  <p:tag name="KSO_WM_TEMPLATE_CATEGORY" val="diagram"/>
  <p:tag name="KSO_WM_TEMPLATE_INDEX" val="20228073"/>
  <p:tag name="KSO_WM_UNIT_LAYERLEVEL" val="1_1_1"/>
  <p:tag name="KSO_WM_TAG_VERSION" val="1.0"/>
  <p:tag name="KSO_WM_BEAUTIFY_FLAG" val="#wm#"/>
  <p:tag name="KSO_WM_UNIT_LINE_FORE_SCHEMECOLOR_INDEX" val="8"/>
  <p:tag name="KSO_WM_UNIT_LINE_FILL_TYPE" val="2"/>
  <p:tag name="KSO_WM_UNIT_TEXT_FILL_FORE_SCHEMECOLOR_INDEX" val="2"/>
  <p:tag name="KSO_WM_UNIT_TEXT_FILL_TYPE"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28073_6*l_h_i*1_5_1"/>
  <p:tag name="KSO_WM_TEMPLATE_CATEGORY" val="diagram"/>
  <p:tag name="KSO_WM_TEMPLATE_INDEX" val="20228073"/>
  <p:tag name="KSO_WM_UNIT_LAYERLEVEL" val="1_1_1"/>
  <p:tag name="KSO_WM_TAG_VERSION" val="1.0"/>
  <p:tag name="KSO_WM_BEAUTIFY_FLAG" val="#wm#"/>
  <p:tag name="KSO_WM_UNIT_LINE_FORE_SCHEMECOLOR_INDEX" val="9"/>
  <p:tag name="KSO_WM_UNIT_LINE_FILL_TYPE" val="2"/>
  <p:tag name="KSO_WM_UNIT_TEXT_FILL_FORE_SCHEMECOLOR_INDEX" val="2"/>
  <p:tag name="KSO_WM_UNIT_TEXT_FILL_TYPE"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28073_6*l_h_i*1_5_2"/>
  <p:tag name="KSO_WM_TEMPLATE_CATEGORY" val="diagram"/>
  <p:tag name="KSO_WM_TEMPLATE_INDEX" val="20228073"/>
  <p:tag name="KSO_WM_UNIT_LAYERLEVEL" val="1_1_1"/>
  <p:tag name="KSO_WM_TAG_VERSION" val="1.0"/>
  <p:tag name="KSO_WM_BEAUTIFY_FLAG" val="#wm#"/>
  <p:tag name="KSO_WM_UNIT_LINE_FORE_SCHEMECOLOR_INDEX" val="9"/>
  <p:tag name="KSO_WM_UNIT_LINE_FILL_TYPE" val="2"/>
  <p:tag name="KSO_WM_UNIT_TEXT_FILL_FORE_SCHEMECOLOR_INDEX" val="2"/>
  <p:tag name="KSO_WM_UNIT_TEXT_FILL_TYPE" val="1"/>
</p:tagLst>
</file>

<file path=ppt/tags/tag59.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228073_6*l_h_a*1_5_1"/>
  <p:tag name="KSO_WM_TEMPLATE_CATEGORY" val="diagram"/>
  <p:tag name="KSO_WM_TEMPLATE_INDEX" val="20228073"/>
  <p:tag name="KSO_WM_UNIT_LAYERLEVEL" val="1_1_1"/>
  <p:tag name="KSO_WM_TAG_VERSION" val="1.0"/>
  <p:tag name="KSO_WM_BEAUTIFY_FLAG" val="#wm#"/>
  <p:tag name="KSO_WM_UNIT_TEXT_FILL_FORE_SCHEMECOLOR_INDEX" val="9"/>
  <p:tag name="KSO_WM_UNIT_TEXT_FILL_TYPE" val="1"/>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073_6*l_h_i*1_2_1"/>
  <p:tag name="KSO_WM_TEMPLATE_CATEGORY" val="diagram"/>
  <p:tag name="KSO_WM_TEMPLATE_INDEX" val="20228073"/>
  <p:tag name="KSO_WM_UNIT_LAYERLEVEL" val="1_1_1"/>
  <p:tag name="KSO_WM_TAG_VERSION" val="1.0"/>
  <p:tag name="KSO_WM_BEAUTIFY_FLAG" val="#wm#"/>
  <p:tag name="KSO_WM_UNIT_LINE_FORE_SCHEMECOLOR_INDEX" val="6"/>
  <p:tag name="KSO_WM_UNIT_LINE_FILL_TYPE" val="2"/>
  <p:tag name="KSO_WM_UNIT_TEXT_FILL_FORE_SCHEMECOLOR_INDEX" val="2"/>
  <p:tag name="KSO_WM_UNIT_TEXT_FILL_TYPE"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073_6*l_h_i*1_2_2"/>
  <p:tag name="KSO_WM_TEMPLATE_CATEGORY" val="diagram"/>
  <p:tag name="KSO_WM_TEMPLATE_INDEX" val="20228073"/>
  <p:tag name="KSO_WM_UNIT_LAYERLEVEL" val="1_1_1"/>
  <p:tag name="KSO_WM_TAG_VERSION" val="1.0"/>
  <p:tag name="KSO_WM_BEAUTIFY_FLAG" val="#wm#"/>
  <p:tag name="KSO_WM_UNIT_LINE_FORE_SCHEMECOLOR_INDEX" val="6"/>
  <p:tag name="KSO_WM_UNIT_LINE_FILL_TYPE" val="2"/>
  <p:tag name="KSO_WM_UNIT_TEXT_FILL_FORE_SCHEMECOLOR_INDEX" val="2"/>
  <p:tag name="KSO_WM_UNIT_TEXT_FILL_TYPE" val="1"/>
</p:tagLst>
</file>

<file path=ppt/tags/tag62.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073_6*l_h_a*1_2_1"/>
  <p:tag name="KSO_WM_TEMPLATE_CATEGORY" val="diagram"/>
  <p:tag name="KSO_WM_TEMPLATE_INDEX" val="20228073"/>
  <p:tag name="KSO_WM_UNIT_LAYERLEVEL" val="1_1_1"/>
  <p:tag name="KSO_WM_TAG_VERSION" val="1.0"/>
  <p:tag name="KSO_WM_BEAUTIFY_FLAG" val="#wm#"/>
  <p:tag name="KSO_WM_UNIT_TEXT_FILL_FORE_SCHEMECOLOR_INDEX" val="6"/>
  <p:tag name="KSO_WM_UNIT_TEXT_FILL_TYPE"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28073_6*l_i*1_1"/>
  <p:tag name="KSO_WM_TEMPLATE_CATEGORY" val="diagram"/>
  <p:tag name="KSO_WM_TEMPLATE_INDEX" val="20228073"/>
  <p:tag name="KSO_WM_UNIT_LAYERLEVEL" val="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28073_6*l_i*1_2"/>
  <p:tag name="KSO_WM_TEMPLATE_CATEGORY" val="diagram"/>
  <p:tag name="KSO_WM_TEMPLATE_INDEX" val="20228073"/>
  <p:tag name="KSO_WM_UNIT_LAYERLEVEL" val="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228073_6*l_i*1_3"/>
  <p:tag name="KSO_WM_TEMPLATE_CATEGORY" val="diagram"/>
  <p:tag name="KSO_WM_TEMPLATE_INDEX" val="20228073"/>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073_6*l_h_i*1_1_1"/>
  <p:tag name="KSO_WM_TEMPLATE_CATEGORY" val="diagram"/>
  <p:tag name="KSO_WM_TEMPLATE_INDEX" val="20228073"/>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6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073_6*l_h_a*1_1_1"/>
  <p:tag name="KSO_WM_TEMPLATE_CATEGORY" val="diagram"/>
  <p:tag name="KSO_WM_TEMPLATE_INDEX" val="20228073"/>
  <p:tag name="KSO_WM_UNIT_LAYERLEVEL" val="1_1_1"/>
  <p:tag name="KSO_WM_TAG_VERSION" val="1.0"/>
  <p:tag name="KSO_WM_BEAUTIFY_FLAG" val="#wm#"/>
  <p:tag name="KSO_WM_UNIT_TEXT_FILL_FORE_SCHEMECOLOR_INDEX" val="5"/>
  <p:tag name="KSO_WM_UNIT_TEXT_FILL_TYPE"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073_6*l_h_i*1_3_1"/>
  <p:tag name="KSO_WM_TEMPLATE_CATEGORY" val="diagram"/>
  <p:tag name="KSO_WM_TEMPLATE_INDEX" val="20228073"/>
  <p:tag name="KSO_WM_UNIT_LAYERLEVEL" val="1_1_1"/>
  <p:tag name="KSO_WM_TAG_VERSION" val="1.0"/>
  <p:tag name="KSO_WM_BEAUTIFY_FLAG" val="#wm#"/>
  <p:tag name="KSO_WM_UNIT_LINE_FORE_SCHEMECOLOR_INDEX" val="7"/>
  <p:tag name="KSO_WM_UNIT_LINE_FILL_TYPE" val="2"/>
  <p:tag name="KSO_WM_UNIT_TEXT_FILL_FORE_SCHEMECOLOR_INDEX" val="2"/>
  <p:tag name="KSO_WM_UNIT_TEXT_FILL_TYPE" val="1"/>
</p:tagLst>
</file>

<file path=ppt/tags/tag69.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073_6*l_h_a*1_3_1"/>
  <p:tag name="KSO_WM_TEMPLATE_CATEGORY" val="diagram"/>
  <p:tag name="KSO_WM_TEMPLATE_INDEX" val="20228073"/>
  <p:tag name="KSO_WM_UNIT_LAYERLEVEL" val="1_1_1"/>
  <p:tag name="KSO_WM_TAG_VERSION" val="1.0"/>
  <p:tag name="KSO_WM_BEAUTIFY_FLAG" val="#wm#"/>
  <p:tag name="KSO_WM_UNIT_TEXT_FILL_FORE_SCHEMECOLOR_INDEX" val="7"/>
  <p:tag name="KSO_WM_UNIT_TEXT_FILL_TYPE" val="1"/>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28073_6*l_h_a*1_4_1"/>
  <p:tag name="KSO_WM_TEMPLATE_CATEGORY" val="diagram"/>
  <p:tag name="KSO_WM_TEMPLATE_INDEX" val="20228073"/>
  <p:tag name="KSO_WM_UNIT_LAYERLEVEL" val="1_1_1"/>
  <p:tag name="KSO_WM_TAG_VERSION" val="1.0"/>
  <p:tag name="KSO_WM_BEAUTIFY_FLAG" val="#wm#"/>
  <p:tag name="KSO_WM_UNIT_TEXT_FILL_FORE_SCHEMECOLOR_INDEX" val="8"/>
  <p:tag name="KSO_WM_UNIT_TEXT_FILL_TYPE"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228073_6*l_h_i*1_6_1"/>
  <p:tag name="KSO_WM_TEMPLATE_CATEGORY" val="diagram"/>
  <p:tag name="KSO_WM_TEMPLATE_INDEX" val="20228073"/>
  <p:tag name="KSO_WM_UNIT_LAYERLEVEL" val="1_1_1"/>
  <p:tag name="KSO_WM_TAG_VERSION" val="1.0"/>
  <p:tag name="KSO_WM_BEAUTIFY_FLAG" val="#wm#"/>
  <p:tag name="KSO_WM_UNIT_LINE_FORE_SCHEMECOLOR_INDEX" val="10"/>
  <p:tag name="KSO_WM_UNIT_LINE_FILL_TYPE" val="2"/>
  <p:tag name="KSO_WM_UNIT_TEXT_FILL_FORE_SCHEMECOLOR_INDEX" val="2"/>
  <p:tag name="KSO_WM_UNIT_TEXT_FILL_TYPE" val="1"/>
</p:tagLst>
</file>

<file path=ppt/tags/tag72.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6_1"/>
  <p:tag name="KSO_WM_UNIT_ID" val="diagram20228073_6*l_h_a*1_6_1"/>
  <p:tag name="KSO_WM_TEMPLATE_CATEGORY" val="diagram"/>
  <p:tag name="KSO_WM_TEMPLATE_INDEX" val="20228073"/>
  <p:tag name="KSO_WM_UNIT_LAYERLEVEL" val="1_1_1"/>
  <p:tag name="KSO_WM_TAG_VERSION" val="1.0"/>
  <p:tag name="KSO_WM_BEAUTIFY_FLAG" val="#wm#"/>
  <p:tag name="KSO_WM_UNIT_TEXT_FILL_FORE_SCHEMECOLOR_INDEX" val="10"/>
  <p:tag name="KSO_WM_UNIT_TEXT_FILL_TYPE" val="1"/>
</p:tagLst>
</file>

<file path=ppt/tags/tag73.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073_6*l_h_f*1_1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74.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073_6*l_h_f*1_2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75.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073_6*l_h_f*1_3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76.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28073_6*l_h_f*1_6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77.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28073_6*l_h_f*1_5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78.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8073_6*l_h_f*1_4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230138_2*q_h_i*1_1_3"/>
  <p:tag name="KSO_WM_TEMPLATE_CATEGORY" val="diagram"/>
  <p:tag name="KSO_WM_TEMPLATE_INDEX" val="20230138"/>
  <p:tag name="KSO_WM_UNIT_LAYERLEVEL" val="1_1_1"/>
  <p:tag name="KSO_WM_TAG_VERSION" val="1.0"/>
  <p:tag name="KSO_WM_BEAUTIFY_FLAG" val="#wm#"/>
  <p:tag name="KSO_WM_UNIT_FILL_FORE_SCHEMECOLOR_INDEX" val="5"/>
  <p:tag name="KSO_WM_UNIT_FILL_TYPE" val="1"/>
  <p:tag name="KSO_WM_UNIT_SHADOW_SCHEMECOLOR_INDEX" val="5"/>
  <p:tag name="KSO_WM_UNIT_TEXT_FILL_FORE_SCHEMECOLOR_INDEX" val="2"/>
  <p:tag name="KSO_WM_UNIT_TEXT_FILL_TYPE" val="1"/>
</p:tagLst>
</file>

<file path=ppt/tags/tag81.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230138_2*q_h_a*1_1_1"/>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230138_2*q_h_i*1_2_3"/>
  <p:tag name="KSO_WM_TEMPLATE_CATEGORY" val="diagram"/>
  <p:tag name="KSO_WM_TEMPLATE_INDEX" val="20230138"/>
  <p:tag name="KSO_WM_UNIT_LAYERLEVEL" val="1_1_1"/>
  <p:tag name="KSO_WM_TAG_VERSION" val="1.0"/>
  <p:tag name="KSO_WM_BEAUTIFY_FLAG" val="#wm#"/>
  <p:tag name="KSO_WM_UNIT_FILL_FORE_SCHEMECOLOR_INDEX" val="7"/>
  <p:tag name="KSO_WM_UNIT_FILL_TYPE" val="1"/>
  <p:tag name="KSO_WM_UNIT_SHADOW_SCHEMECOLOR_INDEX" val="7"/>
  <p:tag name="KSO_WM_UNIT_TEXT_FILL_FORE_SCHEMECOLOR_INDEX" val="2"/>
  <p:tag name="KSO_WM_UNIT_TEXT_FILL_TYPE" val="1"/>
</p:tagLst>
</file>

<file path=ppt/tags/tag83.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2_1"/>
  <p:tag name="KSO_WM_UNIT_ID" val="diagram20230138_2*q_h_a*1_2_1"/>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230138_2*q_h_i*1_3_3"/>
  <p:tag name="KSO_WM_TEMPLATE_CATEGORY" val="diagram"/>
  <p:tag name="KSO_WM_TEMPLATE_INDEX" val="20230138"/>
  <p:tag name="KSO_WM_UNIT_LAYERLEVEL" val="1_1_1"/>
  <p:tag name="KSO_WM_TAG_VERSION" val="1.0"/>
  <p:tag name="KSO_WM_BEAUTIFY_FLAG" val="#wm#"/>
  <p:tag name="KSO_WM_UNIT_FILL_FORE_SCHEMECOLOR_INDEX" val="6"/>
  <p:tag name="KSO_WM_UNIT_FILL_TYPE" val="1"/>
  <p:tag name="KSO_WM_UNIT_SHADOW_SCHEMECOLOR_INDEX" val="6"/>
  <p:tag name="KSO_WM_UNIT_TEXT_FILL_FORE_SCHEMECOLOR_INDEX" val="2"/>
  <p:tag name="KSO_WM_UNIT_TEXT_FILL_TYPE" val="1"/>
</p:tagLst>
</file>

<file path=ppt/tags/tag85.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3_1"/>
  <p:tag name="KSO_WM_UNIT_ID" val="diagram20230138_2*q_h_a*1_3_1"/>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4"/>
  <p:tag name="KSO_WM_UNIT_ID" val="diagram20230138_2*q_h_i*1_1_4"/>
  <p:tag name="KSO_WM_TEMPLATE_CATEGORY" val="diagram"/>
  <p:tag name="KSO_WM_TEMPLATE_INDEX" val="20230138"/>
  <p:tag name="KSO_WM_UNIT_LAYERLEVEL" val="1_1_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5"/>
  <p:tag name="KSO_WM_UNIT_ID" val="diagram20230138_2*q_h_i*1_1_5"/>
  <p:tag name="KSO_WM_TEMPLATE_CATEGORY" val="diagram"/>
  <p:tag name="KSO_WM_TEMPLATE_INDEX" val="20230138"/>
  <p:tag name="KSO_WM_UNIT_LAYERLEVEL" val="1_1_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4"/>
  <p:tag name="KSO_WM_UNIT_ID" val="diagram20230138_2*q_h_i*1_2_4"/>
  <p:tag name="KSO_WM_TEMPLATE_CATEGORY" val="diagram"/>
  <p:tag name="KSO_WM_TEMPLATE_INDEX" val="20230138"/>
  <p:tag name="KSO_WM_UNIT_LAYERLEVEL" val="1_1_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5"/>
  <p:tag name="KSO_WM_UNIT_ID" val="diagram20230138_2*q_h_i*1_2_5"/>
  <p:tag name="KSO_WM_TEMPLATE_CATEGORY" val="diagram"/>
  <p:tag name="KSO_WM_TEMPLATE_INDEX" val="20230138"/>
  <p:tag name="KSO_WM_UNIT_LAYERLEVEL" val="1_1_1"/>
  <p:tag name="KSO_WM_TAG_VERSION" val="1.0"/>
  <p:tag name="KSO_WM_BEAUTIFY_FLAG" val="#wm#"/>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4"/>
  <p:tag name="KSO_WM_UNIT_ID" val="diagram20230138_2*q_h_i*1_3_4"/>
  <p:tag name="KSO_WM_TEMPLATE_CATEGORY" val="diagram"/>
  <p:tag name="KSO_WM_TEMPLATE_INDEX" val="20230138"/>
  <p:tag name="KSO_WM_UNIT_LAYERLEVEL" val="1_1_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5"/>
  <p:tag name="KSO_WM_UNIT_ID" val="diagram20230138_2*q_h_i*1_3_5"/>
  <p:tag name="KSO_WM_TEMPLATE_CATEGORY" val="diagram"/>
  <p:tag name="KSO_WM_TEMPLATE_INDEX" val="20230138"/>
  <p:tag name="KSO_WM_UNIT_LAYERLEVEL" val="1_1_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230138_2*q_i*1_1"/>
  <p:tag name="KSO_WM_TEMPLATE_CATEGORY" val="diagram"/>
  <p:tag name="KSO_WM_TEMPLATE_INDEX" val="20230138"/>
  <p:tag name="KSO_WM_UNIT_LAYERLEVEL" val="1_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2"/>
  <p:tag name="KSO_WM_UNIT_ID" val="diagram20230138_2*q_i*1_2"/>
  <p:tag name="KSO_WM_TEMPLATE_CATEGORY" val="diagram"/>
  <p:tag name="KSO_WM_TEMPLATE_INDEX" val="20230138"/>
  <p:tag name="KSO_WM_UNIT_LAYERLEVEL" val="1_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1_2"/>
  <p:tag name="KSO_WM_UNIT_ID" val="diagram20230138_2*q_h_i*1_1_2"/>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2_2"/>
  <p:tag name="KSO_WM_UNIT_ID" val="diagram20230138_2*q_h_i*1_2_2"/>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3_2"/>
  <p:tag name="KSO_WM_UNIT_ID" val="diagram20230138_2*q_h_i*1_3_2"/>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
  <p:tag name="KSO_WM_UNIT_ID" val="diagram20230138_2*q_i*1_3"/>
  <p:tag name="KSO_WM_TEMPLATE_CATEGORY" val="diagram"/>
  <p:tag name="KSO_WM_TEMPLATE_INDEX" val="20230138"/>
  <p:tag name="KSO_WM_UNIT_LAYERLEVEL" val="1_1"/>
  <p:tag name="KSO_WM_TAG_VERSION" val="1.0"/>
  <p:tag name="KSO_WM_BEAUTIFY_FLAG" val="#wm#"/>
  <p:tag name="KSO_WM_UNIT_TEXT_FILL_FORE_SCHEMECOLOR_INDEX" val="14"/>
  <p:tag name="KSO_WM_UNIT_TEXT_FILL_TYPE" val="1"/>
</p:tagLst>
</file>

<file path=ppt/tags/tag98.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1_2"/>
  <p:tag name="KSO_WM_UNIT_ID" val="diagram20230138_2*q_h_a*1_1_2"/>
  <p:tag name="KSO_WM_TEMPLATE_CATEGORY" val="diagram"/>
  <p:tag name="KSO_WM_TEMPLATE_INDEX" val="20230138"/>
  <p:tag name="KSO_WM_UNIT_LAYERLEVEL" val="1_1_1"/>
  <p:tag name="KSO_WM_TAG_VERSION" val="1.0"/>
  <p:tag name="KSO_WM_BEAUTIFY_FLAG" val="#wm#"/>
  <p:tag name="KSO_WM_UNIT_TEXT_FILL_FORE_SCHEMECOLOR_INDEX" val="5"/>
  <p:tag name="KSO_WM_UNIT_TEXT_FILL_TYPE" val="1"/>
</p:tagLst>
</file>

<file path=ppt/tags/tag99.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3_2"/>
  <p:tag name="KSO_WM_UNIT_ID" val="diagram20230138_2*q_h_a*1_3_2"/>
  <p:tag name="KSO_WM_TEMPLATE_CATEGORY" val="diagram"/>
  <p:tag name="KSO_WM_TEMPLATE_INDEX" val="20230138"/>
  <p:tag name="KSO_WM_UNIT_LAYERLEVEL" val="1_1_1"/>
  <p:tag name="KSO_WM_TAG_VERSION" val="1.0"/>
  <p:tag name="KSO_WM_BEAUTIFY_FLAG" val="#wm#"/>
  <p:tag name="KSO_WM_UNIT_TEXT_FILL_FORE_SCHEMECOLOR_INDEX" val="5"/>
  <p:tag name="KSO_WM_UNIT_TEXT_FILL_TYPE"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2238</Words>
  <Application>WPS 演示</Application>
  <PresentationFormat>宽屏</PresentationFormat>
  <Paragraphs>537</Paragraphs>
  <Slides>36</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36</vt:i4>
      </vt:variant>
    </vt:vector>
  </HeadingPairs>
  <TitlesOfParts>
    <vt:vector size="54" baseType="lpstr">
      <vt:lpstr>Arial</vt:lpstr>
      <vt:lpstr>宋体</vt:lpstr>
      <vt:lpstr>Wingdings</vt:lpstr>
      <vt:lpstr>微软雅黑</vt:lpstr>
      <vt:lpstr>Agency FB</vt:lpstr>
      <vt:lpstr>Trebuchet MS</vt:lpstr>
      <vt:lpstr>思源黑体 CN Light</vt:lpstr>
      <vt:lpstr>黑体</vt:lpstr>
      <vt:lpstr>思源黑体 CN Regular</vt:lpstr>
      <vt:lpstr>Arial Unicode MS</vt:lpstr>
      <vt:lpstr>Calibri Light</vt:lpstr>
      <vt:lpstr>Calibri</vt:lpstr>
      <vt:lpstr>等线</vt:lpstr>
      <vt:lpstr>MiSans</vt:lpstr>
      <vt:lpstr>Times New Roman</vt:lpstr>
      <vt:lpstr>思源黑体 CN Bold</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bingjie</cp:lastModifiedBy>
  <cp:revision>1137</cp:revision>
  <dcterms:created xsi:type="dcterms:W3CDTF">2019-07-12T06:45:00Z</dcterms:created>
  <dcterms:modified xsi:type="dcterms:W3CDTF">2023-06-12T05:12:45Z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1A02AA1B47AD43E3A20DF949B4D7D8DE_12</vt:lpwstr>
  </property>
  <property fmtid="{D5CDD505-2E9C-101B-9397-08002B2CF9AE}" pid="3" name="KSOProductBuildVer">
    <vt:lpwstr>2052-11.1.0.14309</vt:lpwstr>
  </property>
</Properties>
</file>